
<file path=[Content_Types].xml><?xml version="1.0" encoding="utf-8"?>
<Types xmlns="http://schemas.openxmlformats.org/package/2006/content-types">
  <Default Extension="jpeg" ContentType="image/jpeg"/>
  <Default Extension="m4a" ContentType="audio/mp4"/>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2" r:id="rId8"/>
    <p:sldId id="270" r:id="rId9"/>
    <p:sldId id="262" r:id="rId10"/>
    <p:sldId id="266" r:id="rId11"/>
    <p:sldId id="265" r:id="rId12"/>
    <p:sldId id="263" r:id="rId13"/>
    <p:sldId id="269"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ale" initials="SD" lastIdx="2" clrIdx="0">
    <p:extLst>
      <p:ext uri="{19B8F6BF-5375-455C-9EA6-DF929625EA0E}">
        <p15:presenceInfo xmlns:p15="http://schemas.microsoft.com/office/powerpoint/2012/main" userId="S::SDale@echospice.org.uk::af8a5582-833c-4656-ab4d-49854cf55a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4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36"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44622-59F4-4FC6-8454-46BC4F487C7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1BA68D24-18AF-47BD-BFA3-6C0CED332F61}">
      <dgm:prSet phldrT="[Text]"/>
      <dgm:spPr/>
      <dgm:t>
        <a:bodyPr/>
        <a:lstStyle/>
        <a:p>
          <a:r>
            <a:rPr lang="en-GB" dirty="0"/>
            <a:t>Patient</a:t>
          </a:r>
        </a:p>
      </dgm:t>
    </dgm:pt>
    <dgm:pt modelId="{9C07EC22-8667-41FF-9D94-FC01CBC983E7}" type="parTrans" cxnId="{9AD13C98-45CA-4633-A160-AC68147E540E}">
      <dgm:prSet/>
      <dgm:spPr/>
      <dgm:t>
        <a:bodyPr/>
        <a:lstStyle/>
        <a:p>
          <a:endParaRPr lang="en-GB"/>
        </a:p>
      </dgm:t>
    </dgm:pt>
    <dgm:pt modelId="{6F977AC6-56F5-4762-9B00-DCB06655D816}" type="sibTrans" cxnId="{9AD13C98-45CA-4633-A160-AC68147E540E}">
      <dgm:prSet/>
      <dgm:spPr/>
      <dgm:t>
        <a:bodyPr/>
        <a:lstStyle/>
        <a:p>
          <a:endParaRPr lang="en-GB"/>
        </a:p>
      </dgm:t>
    </dgm:pt>
    <dgm:pt modelId="{A1D41F8F-0A6D-4BF1-A6B7-649B1911299D}">
      <dgm:prSet phldrT="[Text]"/>
      <dgm:spPr/>
      <dgm:t>
        <a:bodyPr/>
        <a:lstStyle/>
        <a:p>
          <a:r>
            <a:rPr lang="en-GB" dirty="0"/>
            <a:t>Ensures all elements of end-of-life care are addressed</a:t>
          </a:r>
        </a:p>
      </dgm:t>
    </dgm:pt>
    <dgm:pt modelId="{644D6CBB-242F-4C53-AF82-14B193DD113E}" type="parTrans" cxnId="{94349289-F1F0-42DC-B7B9-080CD0EE687E}">
      <dgm:prSet/>
      <dgm:spPr/>
      <dgm:t>
        <a:bodyPr/>
        <a:lstStyle/>
        <a:p>
          <a:endParaRPr lang="en-GB"/>
        </a:p>
      </dgm:t>
    </dgm:pt>
    <dgm:pt modelId="{63E00F74-A579-4346-871B-7452B76550E9}" type="sibTrans" cxnId="{94349289-F1F0-42DC-B7B9-080CD0EE687E}">
      <dgm:prSet/>
      <dgm:spPr/>
      <dgm:t>
        <a:bodyPr/>
        <a:lstStyle/>
        <a:p>
          <a:endParaRPr lang="en-GB"/>
        </a:p>
      </dgm:t>
    </dgm:pt>
    <dgm:pt modelId="{1662F6B5-B201-4A6D-A4EE-67812FC873FF}">
      <dgm:prSet phldrT="[Text]"/>
      <dgm:spPr/>
      <dgm:t>
        <a:bodyPr/>
        <a:lstStyle/>
        <a:p>
          <a:r>
            <a:rPr lang="en-GB" dirty="0"/>
            <a:t>Ensures recognition of dying and documentation</a:t>
          </a:r>
        </a:p>
      </dgm:t>
    </dgm:pt>
    <dgm:pt modelId="{91B7207E-FAB3-4D00-A501-69BF21FEA220}" type="parTrans" cxnId="{597D6750-7815-4A9E-BB94-1C49D98C286A}">
      <dgm:prSet/>
      <dgm:spPr/>
      <dgm:t>
        <a:bodyPr/>
        <a:lstStyle/>
        <a:p>
          <a:endParaRPr lang="en-GB"/>
        </a:p>
      </dgm:t>
    </dgm:pt>
    <dgm:pt modelId="{D81C4ADA-2953-4B0C-80AF-456CCEA89C5A}" type="sibTrans" cxnId="{597D6750-7815-4A9E-BB94-1C49D98C286A}">
      <dgm:prSet/>
      <dgm:spPr/>
      <dgm:t>
        <a:bodyPr/>
        <a:lstStyle/>
        <a:p>
          <a:endParaRPr lang="en-GB"/>
        </a:p>
      </dgm:t>
    </dgm:pt>
    <dgm:pt modelId="{7042C556-9DC1-499D-8B85-EF313A1403E8}">
      <dgm:prSet phldrT="[Text]"/>
      <dgm:spPr/>
      <dgm:t>
        <a:bodyPr/>
        <a:lstStyle/>
        <a:p>
          <a:r>
            <a:rPr lang="en-GB" dirty="0"/>
            <a:t>Facilitates clear and timely documented decision making</a:t>
          </a:r>
        </a:p>
      </dgm:t>
    </dgm:pt>
    <dgm:pt modelId="{F5A6D734-C448-409B-A8BB-32B692C3B87F}" type="parTrans" cxnId="{FBFF52BD-C372-4828-94DE-BA37C0C62DCB}">
      <dgm:prSet/>
      <dgm:spPr/>
      <dgm:t>
        <a:bodyPr/>
        <a:lstStyle/>
        <a:p>
          <a:endParaRPr lang="en-GB"/>
        </a:p>
      </dgm:t>
    </dgm:pt>
    <dgm:pt modelId="{765B4327-9C07-4D71-856E-E06D15113128}" type="sibTrans" cxnId="{FBFF52BD-C372-4828-94DE-BA37C0C62DCB}">
      <dgm:prSet/>
      <dgm:spPr/>
      <dgm:t>
        <a:bodyPr/>
        <a:lstStyle/>
        <a:p>
          <a:endParaRPr lang="en-GB"/>
        </a:p>
      </dgm:t>
    </dgm:pt>
    <dgm:pt modelId="{734943AB-4D77-45EC-9685-392584831D19}">
      <dgm:prSet phldrT="[Text]"/>
      <dgm:spPr/>
      <dgm:t>
        <a:bodyPr/>
        <a:lstStyle/>
        <a:p>
          <a:r>
            <a:rPr lang="en-GB" dirty="0"/>
            <a:t>Provides a consistent approach across all services</a:t>
          </a:r>
        </a:p>
      </dgm:t>
    </dgm:pt>
    <dgm:pt modelId="{87D67B5A-9E94-436F-9E34-815B219EC3FB}" type="parTrans" cxnId="{23ABB54A-9364-45FF-867F-3D24F0CB5361}">
      <dgm:prSet/>
      <dgm:spPr/>
      <dgm:t>
        <a:bodyPr/>
        <a:lstStyle/>
        <a:p>
          <a:endParaRPr lang="en-GB"/>
        </a:p>
      </dgm:t>
    </dgm:pt>
    <dgm:pt modelId="{1E63729E-E8FD-4B0B-B9C1-85A8ABD637E4}" type="sibTrans" cxnId="{23ABB54A-9364-45FF-867F-3D24F0CB5361}">
      <dgm:prSet/>
      <dgm:spPr/>
      <dgm:t>
        <a:bodyPr/>
        <a:lstStyle/>
        <a:p>
          <a:endParaRPr lang="en-GB"/>
        </a:p>
      </dgm:t>
    </dgm:pt>
    <dgm:pt modelId="{A031640B-8D06-4EAC-895B-F5189CCC4DDA}">
      <dgm:prSet phldrT="[Text]"/>
      <dgm:spPr/>
      <dgm:t>
        <a:bodyPr/>
        <a:lstStyle/>
        <a:p>
          <a:r>
            <a:rPr lang="en-GB" dirty="0"/>
            <a:t>Supports communication and documentation  of advanced care planning to all HCPs involved in the holistic delivery of care</a:t>
          </a:r>
        </a:p>
      </dgm:t>
    </dgm:pt>
    <dgm:pt modelId="{4A835C7A-E2F2-46A9-BE39-3C103154E5C1}" type="parTrans" cxnId="{B73D5391-A63C-4F0B-A1D9-F96E3E162623}">
      <dgm:prSet/>
      <dgm:spPr/>
      <dgm:t>
        <a:bodyPr/>
        <a:lstStyle/>
        <a:p>
          <a:endParaRPr lang="en-GB"/>
        </a:p>
      </dgm:t>
    </dgm:pt>
    <dgm:pt modelId="{1E73713C-BC85-48D0-8079-8ADE246FF79C}" type="sibTrans" cxnId="{B73D5391-A63C-4F0B-A1D9-F96E3E162623}">
      <dgm:prSet/>
      <dgm:spPr/>
      <dgm:t>
        <a:bodyPr/>
        <a:lstStyle/>
        <a:p>
          <a:endParaRPr lang="en-GB"/>
        </a:p>
      </dgm:t>
    </dgm:pt>
    <dgm:pt modelId="{0A1D8250-D4CA-4CDD-A452-6C6BF18D9736}">
      <dgm:prSet phldrT="[Text]"/>
      <dgm:spPr/>
      <dgm:t>
        <a:bodyPr/>
        <a:lstStyle/>
        <a:p>
          <a:r>
            <a:rPr lang="en-GB" dirty="0"/>
            <a:t>Supports co-ordination of care</a:t>
          </a:r>
        </a:p>
      </dgm:t>
    </dgm:pt>
    <dgm:pt modelId="{51C24B32-B539-4B2E-B803-27C747024B15}" type="parTrans" cxnId="{0578DB7E-C778-4BD5-B8C6-27B897C7F11E}">
      <dgm:prSet/>
      <dgm:spPr/>
      <dgm:t>
        <a:bodyPr/>
        <a:lstStyle/>
        <a:p>
          <a:endParaRPr lang="en-GB"/>
        </a:p>
      </dgm:t>
    </dgm:pt>
    <dgm:pt modelId="{4DBD8812-DE6B-4B4B-96F1-69ED8CECFBD1}" type="sibTrans" cxnId="{0578DB7E-C778-4BD5-B8C6-27B897C7F11E}">
      <dgm:prSet/>
      <dgm:spPr/>
      <dgm:t>
        <a:bodyPr/>
        <a:lstStyle/>
        <a:p>
          <a:endParaRPr lang="en-GB"/>
        </a:p>
      </dgm:t>
    </dgm:pt>
    <dgm:pt modelId="{E2F6E8CD-070C-42D5-8711-B3ED63FFAA8E}" type="pres">
      <dgm:prSet presAssocID="{9E444622-59F4-4FC6-8454-46BC4F487C73}" presName="composite" presStyleCnt="0">
        <dgm:presLayoutVars>
          <dgm:chMax val="1"/>
          <dgm:dir/>
          <dgm:resizeHandles val="exact"/>
        </dgm:presLayoutVars>
      </dgm:prSet>
      <dgm:spPr/>
    </dgm:pt>
    <dgm:pt modelId="{0F59679F-B6A0-4A18-B2FB-F03B9EFF66B8}" type="pres">
      <dgm:prSet presAssocID="{9E444622-59F4-4FC6-8454-46BC4F487C73}" presName="radial" presStyleCnt="0">
        <dgm:presLayoutVars>
          <dgm:animLvl val="ctr"/>
        </dgm:presLayoutVars>
      </dgm:prSet>
      <dgm:spPr/>
    </dgm:pt>
    <dgm:pt modelId="{BB919439-6173-4CCD-89DC-CEADFA704BFF}" type="pres">
      <dgm:prSet presAssocID="{1BA68D24-18AF-47BD-BFA3-6C0CED332F61}" presName="centerShape" presStyleLbl="vennNode1" presStyleIdx="0" presStyleCnt="7"/>
      <dgm:spPr/>
    </dgm:pt>
    <dgm:pt modelId="{FC6AA92A-B3C0-4694-8BE5-03B66CB2B422}" type="pres">
      <dgm:prSet presAssocID="{A1D41F8F-0A6D-4BF1-A6B7-649B1911299D}" presName="node" presStyleLbl="vennNode1" presStyleIdx="1" presStyleCnt="7">
        <dgm:presLayoutVars>
          <dgm:bulletEnabled val="1"/>
        </dgm:presLayoutVars>
      </dgm:prSet>
      <dgm:spPr/>
    </dgm:pt>
    <dgm:pt modelId="{1A87895F-FF2B-4AC2-A186-C7F5C6B7F24E}" type="pres">
      <dgm:prSet presAssocID="{1662F6B5-B201-4A6D-A4EE-67812FC873FF}" presName="node" presStyleLbl="vennNode1" presStyleIdx="2" presStyleCnt="7">
        <dgm:presLayoutVars>
          <dgm:bulletEnabled val="1"/>
        </dgm:presLayoutVars>
      </dgm:prSet>
      <dgm:spPr/>
    </dgm:pt>
    <dgm:pt modelId="{A39DC5A2-25DC-4990-BD38-ED85F84F09DB}" type="pres">
      <dgm:prSet presAssocID="{7042C556-9DC1-499D-8B85-EF313A1403E8}" presName="node" presStyleLbl="vennNode1" presStyleIdx="3" presStyleCnt="7">
        <dgm:presLayoutVars>
          <dgm:bulletEnabled val="1"/>
        </dgm:presLayoutVars>
      </dgm:prSet>
      <dgm:spPr/>
    </dgm:pt>
    <dgm:pt modelId="{A31E9CCF-149A-4C4E-83C0-58858FDAC92F}" type="pres">
      <dgm:prSet presAssocID="{734943AB-4D77-45EC-9685-392584831D19}" presName="node" presStyleLbl="vennNode1" presStyleIdx="4" presStyleCnt="7">
        <dgm:presLayoutVars>
          <dgm:bulletEnabled val="1"/>
        </dgm:presLayoutVars>
      </dgm:prSet>
      <dgm:spPr/>
    </dgm:pt>
    <dgm:pt modelId="{09695A4B-88B2-4E4A-8943-126FACDC17D6}" type="pres">
      <dgm:prSet presAssocID="{A031640B-8D06-4EAC-895B-F5189CCC4DDA}" presName="node" presStyleLbl="vennNode1" presStyleIdx="5" presStyleCnt="7">
        <dgm:presLayoutVars>
          <dgm:bulletEnabled val="1"/>
        </dgm:presLayoutVars>
      </dgm:prSet>
      <dgm:spPr/>
    </dgm:pt>
    <dgm:pt modelId="{54161108-126A-4A7F-9D26-62A30FCD3667}" type="pres">
      <dgm:prSet presAssocID="{0A1D8250-D4CA-4CDD-A452-6C6BF18D9736}" presName="node" presStyleLbl="vennNode1" presStyleIdx="6" presStyleCnt="7">
        <dgm:presLayoutVars>
          <dgm:bulletEnabled val="1"/>
        </dgm:presLayoutVars>
      </dgm:prSet>
      <dgm:spPr/>
    </dgm:pt>
  </dgm:ptLst>
  <dgm:cxnLst>
    <dgm:cxn modelId="{EE167705-97D0-4CF2-BFBE-EDDEC42EFD60}" type="presOf" srcId="{9E444622-59F4-4FC6-8454-46BC4F487C73}" destId="{E2F6E8CD-070C-42D5-8711-B3ED63FFAA8E}" srcOrd="0" destOrd="0" presId="urn:microsoft.com/office/officeart/2005/8/layout/radial3"/>
    <dgm:cxn modelId="{D3D1151D-BE14-4377-BF29-E5E4919B9A6E}" type="presOf" srcId="{734943AB-4D77-45EC-9685-392584831D19}" destId="{A31E9CCF-149A-4C4E-83C0-58858FDAC92F}" srcOrd="0" destOrd="0" presId="urn:microsoft.com/office/officeart/2005/8/layout/radial3"/>
    <dgm:cxn modelId="{E5FF0D3F-EDB5-4830-8FCA-D5C65266B3C8}" type="presOf" srcId="{1BA68D24-18AF-47BD-BFA3-6C0CED332F61}" destId="{BB919439-6173-4CCD-89DC-CEADFA704BFF}" srcOrd="0" destOrd="0" presId="urn:microsoft.com/office/officeart/2005/8/layout/radial3"/>
    <dgm:cxn modelId="{23ABB54A-9364-45FF-867F-3D24F0CB5361}" srcId="{1BA68D24-18AF-47BD-BFA3-6C0CED332F61}" destId="{734943AB-4D77-45EC-9685-392584831D19}" srcOrd="3" destOrd="0" parTransId="{87D67B5A-9E94-436F-9E34-815B219EC3FB}" sibTransId="{1E63729E-E8FD-4B0B-B9C1-85A8ABD637E4}"/>
    <dgm:cxn modelId="{597D6750-7815-4A9E-BB94-1C49D98C286A}" srcId="{1BA68D24-18AF-47BD-BFA3-6C0CED332F61}" destId="{1662F6B5-B201-4A6D-A4EE-67812FC873FF}" srcOrd="1" destOrd="0" parTransId="{91B7207E-FAB3-4D00-A501-69BF21FEA220}" sibTransId="{D81C4ADA-2953-4B0C-80AF-456CCEA89C5A}"/>
    <dgm:cxn modelId="{0578DB7E-C778-4BD5-B8C6-27B897C7F11E}" srcId="{1BA68D24-18AF-47BD-BFA3-6C0CED332F61}" destId="{0A1D8250-D4CA-4CDD-A452-6C6BF18D9736}" srcOrd="5" destOrd="0" parTransId="{51C24B32-B539-4B2E-B803-27C747024B15}" sibTransId="{4DBD8812-DE6B-4B4B-96F1-69ED8CECFBD1}"/>
    <dgm:cxn modelId="{94349289-F1F0-42DC-B7B9-080CD0EE687E}" srcId="{1BA68D24-18AF-47BD-BFA3-6C0CED332F61}" destId="{A1D41F8F-0A6D-4BF1-A6B7-649B1911299D}" srcOrd="0" destOrd="0" parTransId="{644D6CBB-242F-4C53-AF82-14B193DD113E}" sibTransId="{63E00F74-A579-4346-871B-7452B76550E9}"/>
    <dgm:cxn modelId="{B73D5391-A63C-4F0B-A1D9-F96E3E162623}" srcId="{1BA68D24-18AF-47BD-BFA3-6C0CED332F61}" destId="{A031640B-8D06-4EAC-895B-F5189CCC4DDA}" srcOrd="4" destOrd="0" parTransId="{4A835C7A-E2F2-46A9-BE39-3C103154E5C1}" sibTransId="{1E73713C-BC85-48D0-8079-8ADE246FF79C}"/>
    <dgm:cxn modelId="{9AD13C98-45CA-4633-A160-AC68147E540E}" srcId="{9E444622-59F4-4FC6-8454-46BC4F487C73}" destId="{1BA68D24-18AF-47BD-BFA3-6C0CED332F61}" srcOrd="0" destOrd="0" parTransId="{9C07EC22-8667-41FF-9D94-FC01CBC983E7}" sibTransId="{6F977AC6-56F5-4762-9B00-DCB06655D816}"/>
    <dgm:cxn modelId="{9DCC2AA3-40AD-48AA-9CEC-62F4A73D2C70}" type="presOf" srcId="{A031640B-8D06-4EAC-895B-F5189CCC4DDA}" destId="{09695A4B-88B2-4E4A-8943-126FACDC17D6}" srcOrd="0" destOrd="0" presId="urn:microsoft.com/office/officeart/2005/8/layout/radial3"/>
    <dgm:cxn modelId="{283AFAA5-F225-49A8-B786-A5BA385BCE26}" type="presOf" srcId="{7042C556-9DC1-499D-8B85-EF313A1403E8}" destId="{A39DC5A2-25DC-4990-BD38-ED85F84F09DB}" srcOrd="0" destOrd="0" presId="urn:microsoft.com/office/officeart/2005/8/layout/radial3"/>
    <dgm:cxn modelId="{FBFF52BD-C372-4828-94DE-BA37C0C62DCB}" srcId="{1BA68D24-18AF-47BD-BFA3-6C0CED332F61}" destId="{7042C556-9DC1-499D-8B85-EF313A1403E8}" srcOrd="2" destOrd="0" parTransId="{F5A6D734-C448-409B-A8BB-32B692C3B87F}" sibTransId="{765B4327-9C07-4D71-856E-E06D15113128}"/>
    <dgm:cxn modelId="{F7372DC0-CB2F-42D6-8D4F-2CC43BA89954}" type="presOf" srcId="{1662F6B5-B201-4A6D-A4EE-67812FC873FF}" destId="{1A87895F-FF2B-4AC2-A186-C7F5C6B7F24E}" srcOrd="0" destOrd="0" presId="urn:microsoft.com/office/officeart/2005/8/layout/radial3"/>
    <dgm:cxn modelId="{2B2993E1-5477-4A65-9B20-092BEF0FD5FF}" type="presOf" srcId="{A1D41F8F-0A6D-4BF1-A6B7-649B1911299D}" destId="{FC6AA92A-B3C0-4694-8BE5-03B66CB2B422}" srcOrd="0" destOrd="0" presId="urn:microsoft.com/office/officeart/2005/8/layout/radial3"/>
    <dgm:cxn modelId="{5B1A62ED-4545-4633-BB25-76EDA1FC5E80}" type="presOf" srcId="{0A1D8250-D4CA-4CDD-A452-6C6BF18D9736}" destId="{54161108-126A-4A7F-9D26-62A30FCD3667}" srcOrd="0" destOrd="0" presId="urn:microsoft.com/office/officeart/2005/8/layout/radial3"/>
    <dgm:cxn modelId="{3F56616F-21B5-4CD1-80D0-C38B0EF67465}" type="presParOf" srcId="{E2F6E8CD-070C-42D5-8711-B3ED63FFAA8E}" destId="{0F59679F-B6A0-4A18-B2FB-F03B9EFF66B8}" srcOrd="0" destOrd="0" presId="urn:microsoft.com/office/officeart/2005/8/layout/radial3"/>
    <dgm:cxn modelId="{2DE676F6-A67C-4387-81A3-93F545A54616}" type="presParOf" srcId="{0F59679F-B6A0-4A18-B2FB-F03B9EFF66B8}" destId="{BB919439-6173-4CCD-89DC-CEADFA704BFF}" srcOrd="0" destOrd="0" presId="urn:microsoft.com/office/officeart/2005/8/layout/radial3"/>
    <dgm:cxn modelId="{2DAD5216-B7A4-43B2-825B-4FAEF79AD6B9}" type="presParOf" srcId="{0F59679F-B6A0-4A18-B2FB-F03B9EFF66B8}" destId="{FC6AA92A-B3C0-4694-8BE5-03B66CB2B422}" srcOrd="1" destOrd="0" presId="urn:microsoft.com/office/officeart/2005/8/layout/radial3"/>
    <dgm:cxn modelId="{48C02FEF-0F26-4817-90C8-138A7AA2F82C}" type="presParOf" srcId="{0F59679F-B6A0-4A18-B2FB-F03B9EFF66B8}" destId="{1A87895F-FF2B-4AC2-A186-C7F5C6B7F24E}" srcOrd="2" destOrd="0" presId="urn:microsoft.com/office/officeart/2005/8/layout/radial3"/>
    <dgm:cxn modelId="{4FDC8D12-57BA-4852-B2EF-10ED95417D2E}" type="presParOf" srcId="{0F59679F-B6A0-4A18-B2FB-F03B9EFF66B8}" destId="{A39DC5A2-25DC-4990-BD38-ED85F84F09DB}" srcOrd="3" destOrd="0" presId="urn:microsoft.com/office/officeart/2005/8/layout/radial3"/>
    <dgm:cxn modelId="{8DB4141E-5BAB-4C74-B9D8-16A3B1D0B5A2}" type="presParOf" srcId="{0F59679F-B6A0-4A18-B2FB-F03B9EFF66B8}" destId="{A31E9CCF-149A-4C4E-83C0-58858FDAC92F}" srcOrd="4" destOrd="0" presId="urn:microsoft.com/office/officeart/2005/8/layout/radial3"/>
    <dgm:cxn modelId="{D895DB6B-2BB3-44F8-A0B4-8CF44A2DB5F0}" type="presParOf" srcId="{0F59679F-B6A0-4A18-B2FB-F03B9EFF66B8}" destId="{09695A4B-88B2-4E4A-8943-126FACDC17D6}" srcOrd="5" destOrd="0" presId="urn:microsoft.com/office/officeart/2005/8/layout/radial3"/>
    <dgm:cxn modelId="{8DD60782-3C12-4B0E-B65D-DF5C3EC900B1}" type="presParOf" srcId="{0F59679F-B6A0-4A18-B2FB-F03B9EFF66B8}" destId="{54161108-126A-4A7F-9D26-62A30FCD3667}"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94907-5801-47AE-B924-BA22416C2EDD}" type="doc">
      <dgm:prSet loTypeId="urn:microsoft.com/office/officeart/2005/8/layout/vList4" loCatId="list" qsTypeId="urn:microsoft.com/office/officeart/2005/8/quickstyle/simple2" qsCatId="simple" csTypeId="urn:microsoft.com/office/officeart/2005/8/colors/accent1_2" csCatId="accent1" phldr="1"/>
      <dgm:spPr/>
      <dgm:t>
        <a:bodyPr/>
        <a:lstStyle/>
        <a:p>
          <a:endParaRPr lang="en-GB"/>
        </a:p>
      </dgm:t>
    </dgm:pt>
    <dgm:pt modelId="{750E47F3-8A5D-44DC-94B4-D27C843FEEF5}">
      <dgm:prSet phldrT="[Text]"/>
      <dgm:spPr/>
      <dgm:t>
        <a:bodyPr/>
        <a:lstStyle/>
        <a:p>
          <a:r>
            <a:rPr lang="en-GB" b="0" i="0" dirty="0">
              <a:effectLst/>
              <a:latin typeface="Lato"/>
            </a:rPr>
            <a:t>NICE 2017 - People approaching the end of life receive consistent care that is </a:t>
          </a:r>
          <a:r>
            <a:rPr lang="en-GB" b="1" i="0" dirty="0">
              <a:effectLst/>
              <a:latin typeface="Lato"/>
            </a:rPr>
            <a:t>coordinated</a:t>
          </a:r>
          <a:r>
            <a:rPr lang="en-GB" b="0" i="0" dirty="0">
              <a:effectLst/>
              <a:latin typeface="Lato"/>
            </a:rPr>
            <a:t> effectively across all relevant settings and services, at any time of day or night.</a:t>
          </a:r>
        </a:p>
        <a:p>
          <a:r>
            <a:rPr lang="en-GB" b="0" i="0" dirty="0">
              <a:effectLst/>
              <a:latin typeface="Lato"/>
            </a:rPr>
            <a:t> EOLC is to be delivered by practitioners who are </a:t>
          </a:r>
          <a:r>
            <a:rPr lang="en-GB" b="1" i="0" dirty="0">
              <a:effectLst/>
              <a:latin typeface="Lato"/>
            </a:rPr>
            <a:t>aware of the person's current medical condition, care plan and preferences by f</a:t>
          </a:r>
          <a:r>
            <a:rPr lang="en-GB" b="1" dirty="0">
              <a:latin typeface="Lato"/>
            </a:rPr>
            <a:t>ollowing local policies and procedures for information sharing</a:t>
          </a:r>
          <a:endParaRPr lang="en-GB" dirty="0"/>
        </a:p>
      </dgm:t>
    </dgm:pt>
    <dgm:pt modelId="{A7547B8F-AB54-464E-8E73-E47F00594F16}" type="parTrans" cxnId="{7C1A8DA0-D718-49D3-9F15-0B0E13292934}">
      <dgm:prSet/>
      <dgm:spPr/>
      <dgm:t>
        <a:bodyPr/>
        <a:lstStyle/>
        <a:p>
          <a:endParaRPr lang="en-GB"/>
        </a:p>
      </dgm:t>
    </dgm:pt>
    <dgm:pt modelId="{430358E5-21A1-49C6-99EA-01A6A58782EB}" type="sibTrans" cxnId="{7C1A8DA0-D718-49D3-9F15-0B0E13292934}">
      <dgm:prSet/>
      <dgm:spPr/>
      <dgm:t>
        <a:bodyPr/>
        <a:lstStyle/>
        <a:p>
          <a:endParaRPr lang="en-GB"/>
        </a:p>
      </dgm:t>
    </dgm:pt>
    <dgm:pt modelId="{45A9492F-B549-4BD2-9198-74AF57B49A65}">
      <dgm:prSet phldrT="[Text]"/>
      <dgm:spPr/>
      <dgm:t>
        <a:bodyPr/>
        <a:lstStyle/>
        <a:p>
          <a:pPr>
            <a:buFont typeface="Arial" panose="020B0604020202020204" pitchFamily="34" charset="0"/>
            <a:buChar char="•"/>
          </a:pPr>
          <a:r>
            <a:rPr lang="en-GB" b="1" i="0" dirty="0">
              <a:effectLst/>
              <a:latin typeface="KlavikaWebBasicRegular"/>
            </a:rPr>
            <a:t>Five Priorities of Care for the dying person 2014</a:t>
          </a:r>
          <a:endParaRPr lang="en-GB" b="0" i="0" dirty="0">
            <a:effectLst/>
            <a:latin typeface="KlavikaWebBasicRegular"/>
          </a:endParaRPr>
        </a:p>
        <a:p>
          <a:pPr>
            <a:buFont typeface="Arial" panose="020B0604020202020204" pitchFamily="34" charset="0"/>
            <a:buChar char="•"/>
          </a:pPr>
          <a:r>
            <a:rPr lang="en-GB" b="0" i="0" dirty="0">
              <a:effectLst/>
              <a:latin typeface="KlavikaWebBasicRegular"/>
            </a:rPr>
            <a:t>Key points:-</a:t>
          </a:r>
        </a:p>
        <a:p>
          <a:pPr>
            <a:buFont typeface="Arial" panose="020B0604020202020204" pitchFamily="34" charset="0"/>
            <a:buChar char="•"/>
          </a:pPr>
          <a:r>
            <a:rPr lang="en-GB" b="0" i="0" dirty="0">
              <a:effectLst/>
              <a:latin typeface="KlavikaWebBasicRegular"/>
            </a:rPr>
            <a:t>The Liverpool Care Pathway has been replaced by five priorities for care for dying people</a:t>
          </a:r>
        </a:p>
        <a:p>
          <a:pPr>
            <a:buFont typeface="Arial" panose="020B0604020202020204" pitchFamily="34" charset="0"/>
            <a:buChar char="•"/>
          </a:pPr>
          <a:r>
            <a:rPr lang="en-GB" b="0" i="0" dirty="0">
              <a:effectLst/>
              <a:latin typeface="KlavikaWebBasicRegular"/>
            </a:rPr>
            <a:t>1. Recognition of dying</a:t>
          </a:r>
        </a:p>
        <a:p>
          <a:pPr>
            <a:buFont typeface="Arial" panose="020B0604020202020204" pitchFamily="34" charset="0"/>
            <a:buChar char="•"/>
          </a:pPr>
          <a:r>
            <a:rPr lang="en-GB" b="0" i="0" dirty="0">
              <a:effectLst/>
              <a:latin typeface="KlavikaWebBasicRegular"/>
            </a:rPr>
            <a:t>2. Communicating with the patient sensitively and those who are important to them</a:t>
          </a:r>
        </a:p>
        <a:p>
          <a:pPr>
            <a:buFont typeface="Arial" panose="020B0604020202020204" pitchFamily="34" charset="0"/>
            <a:buChar char="•"/>
          </a:pPr>
          <a:r>
            <a:rPr lang="en-GB" b="0" i="0" dirty="0">
              <a:effectLst/>
              <a:latin typeface="KlavikaWebBasicRegular"/>
            </a:rPr>
            <a:t>3. Involving them and those important to them in the decision making in relation to their care.</a:t>
          </a:r>
        </a:p>
        <a:p>
          <a:pPr>
            <a:buFont typeface="Arial" panose="020B0604020202020204" pitchFamily="34" charset="0"/>
            <a:buChar char="•"/>
          </a:pPr>
          <a:r>
            <a:rPr lang="en-GB" b="0" i="0" dirty="0">
              <a:effectLst/>
              <a:latin typeface="KlavikaWebBasicRegular"/>
            </a:rPr>
            <a:t>4. Provision of multidisciplinary support</a:t>
          </a:r>
        </a:p>
        <a:p>
          <a:pPr>
            <a:buFont typeface="Arial" panose="020B0604020202020204" pitchFamily="34" charset="0"/>
            <a:buChar char="•"/>
          </a:pPr>
          <a:r>
            <a:rPr lang="en-GB" b="0" i="0" dirty="0">
              <a:effectLst/>
              <a:latin typeface="KlavikaWebBasicRegular"/>
            </a:rPr>
            <a:t>5. </a:t>
          </a:r>
          <a:r>
            <a:rPr lang="en-GB" b="0" i="0">
              <a:effectLst/>
              <a:latin typeface="KlavikaWebBasicRegular"/>
            </a:rPr>
            <a:t>Creating </a:t>
          </a:r>
          <a:r>
            <a:rPr lang="en-GB" b="0" i="0" dirty="0">
              <a:effectLst/>
              <a:latin typeface="KlavikaWebBasicRegular"/>
            </a:rPr>
            <a:t>an individualised plan of care and delivering it with compassion.</a:t>
          </a:r>
          <a:endParaRPr lang="en-GB" dirty="0"/>
        </a:p>
      </dgm:t>
    </dgm:pt>
    <dgm:pt modelId="{5C958983-1A81-4C39-9939-D916DBBBDB2F}" type="parTrans" cxnId="{9E494F11-D53C-4667-B9EA-FCD8EC6C8DD9}">
      <dgm:prSet/>
      <dgm:spPr/>
      <dgm:t>
        <a:bodyPr/>
        <a:lstStyle/>
        <a:p>
          <a:endParaRPr lang="en-GB"/>
        </a:p>
      </dgm:t>
    </dgm:pt>
    <dgm:pt modelId="{2A722C00-892C-4D66-8E74-6D849DF194A6}" type="sibTrans" cxnId="{9E494F11-D53C-4667-B9EA-FCD8EC6C8DD9}">
      <dgm:prSet/>
      <dgm:spPr/>
      <dgm:t>
        <a:bodyPr/>
        <a:lstStyle/>
        <a:p>
          <a:endParaRPr lang="en-GB"/>
        </a:p>
      </dgm:t>
    </dgm:pt>
    <dgm:pt modelId="{071433CF-2DE8-4EF2-8FCD-FA390AD41151}" type="pres">
      <dgm:prSet presAssocID="{1B794907-5801-47AE-B924-BA22416C2EDD}" presName="linear" presStyleCnt="0">
        <dgm:presLayoutVars>
          <dgm:dir/>
          <dgm:resizeHandles val="exact"/>
        </dgm:presLayoutVars>
      </dgm:prSet>
      <dgm:spPr/>
    </dgm:pt>
    <dgm:pt modelId="{6D4A28F5-EDB7-45D2-B856-7761142D8A12}" type="pres">
      <dgm:prSet presAssocID="{750E47F3-8A5D-44DC-94B4-D27C843FEEF5}" presName="comp" presStyleCnt="0"/>
      <dgm:spPr/>
    </dgm:pt>
    <dgm:pt modelId="{F327B143-446B-46FB-9D20-3B88C4B7ABF3}" type="pres">
      <dgm:prSet presAssocID="{750E47F3-8A5D-44DC-94B4-D27C843FEEF5}" presName="box" presStyleLbl="node1" presStyleIdx="0" presStyleCnt="2" custScaleY="97693" custLinFactNeighborX="-37500" custLinFactNeighborY="-778"/>
      <dgm:spPr/>
    </dgm:pt>
    <dgm:pt modelId="{78911837-680E-4A67-8C75-1C45E8808FE0}" type="pres">
      <dgm:prSet presAssocID="{750E47F3-8A5D-44DC-94B4-D27C843FEEF5}" presName="img" presStyleLbl="fgImgPlace1" presStyleIdx="0" presStyleCnt="2" custScaleX="32775" custScaleY="30092"/>
      <dgm:spPr/>
    </dgm:pt>
    <dgm:pt modelId="{5AABC7BB-D70C-49A8-8051-4EBDB5B552D7}" type="pres">
      <dgm:prSet presAssocID="{750E47F3-8A5D-44DC-94B4-D27C843FEEF5}" presName="text" presStyleLbl="node1" presStyleIdx="0" presStyleCnt="2">
        <dgm:presLayoutVars>
          <dgm:bulletEnabled val="1"/>
        </dgm:presLayoutVars>
      </dgm:prSet>
      <dgm:spPr/>
    </dgm:pt>
    <dgm:pt modelId="{4ABEA3A0-3C38-43A2-AC66-7B537F7FECD1}" type="pres">
      <dgm:prSet presAssocID="{430358E5-21A1-49C6-99EA-01A6A58782EB}" presName="spacer" presStyleCnt="0"/>
      <dgm:spPr/>
    </dgm:pt>
    <dgm:pt modelId="{6AF0B246-0B86-43BC-BA17-E7582EF1EE6C}" type="pres">
      <dgm:prSet presAssocID="{45A9492F-B549-4BD2-9198-74AF57B49A65}" presName="comp" presStyleCnt="0"/>
      <dgm:spPr/>
    </dgm:pt>
    <dgm:pt modelId="{4DF09DC4-821E-4323-BB06-E65ED8E7D41F}" type="pres">
      <dgm:prSet presAssocID="{45A9492F-B549-4BD2-9198-74AF57B49A65}" presName="box" presStyleLbl="node1" presStyleIdx="1" presStyleCnt="2"/>
      <dgm:spPr/>
    </dgm:pt>
    <dgm:pt modelId="{37F7FC33-BF1B-4629-9730-2275ED072B30}" type="pres">
      <dgm:prSet presAssocID="{45A9492F-B549-4BD2-9198-74AF57B49A65}" presName="img" presStyleLbl="fgImgPlace1" presStyleIdx="1" presStyleCnt="2" custScaleX="101483" custLinFactNeighborX="-273" custLinFactNeighborY="2542"/>
      <dgm:spPr/>
    </dgm:pt>
    <dgm:pt modelId="{C6E2A729-D1BF-4660-9052-98864F8B7F7F}" type="pres">
      <dgm:prSet presAssocID="{45A9492F-B549-4BD2-9198-74AF57B49A65}" presName="text" presStyleLbl="node1" presStyleIdx="1" presStyleCnt="2">
        <dgm:presLayoutVars>
          <dgm:bulletEnabled val="1"/>
        </dgm:presLayoutVars>
      </dgm:prSet>
      <dgm:spPr/>
    </dgm:pt>
  </dgm:ptLst>
  <dgm:cxnLst>
    <dgm:cxn modelId="{9E494F11-D53C-4667-B9EA-FCD8EC6C8DD9}" srcId="{1B794907-5801-47AE-B924-BA22416C2EDD}" destId="{45A9492F-B549-4BD2-9198-74AF57B49A65}" srcOrd="1" destOrd="0" parTransId="{5C958983-1A81-4C39-9939-D916DBBBDB2F}" sibTransId="{2A722C00-892C-4D66-8E74-6D849DF194A6}"/>
    <dgm:cxn modelId="{D0B0F745-F216-4AFB-9D23-A813B03D692D}" type="presOf" srcId="{1B794907-5801-47AE-B924-BA22416C2EDD}" destId="{071433CF-2DE8-4EF2-8FCD-FA390AD41151}" srcOrd="0" destOrd="0" presId="urn:microsoft.com/office/officeart/2005/8/layout/vList4"/>
    <dgm:cxn modelId="{9EFD9248-8B0B-4740-9CCF-0BEF85440916}" type="presOf" srcId="{750E47F3-8A5D-44DC-94B4-D27C843FEEF5}" destId="{F327B143-446B-46FB-9D20-3B88C4B7ABF3}" srcOrd="0" destOrd="0" presId="urn:microsoft.com/office/officeart/2005/8/layout/vList4"/>
    <dgm:cxn modelId="{7C1A8DA0-D718-49D3-9F15-0B0E13292934}" srcId="{1B794907-5801-47AE-B924-BA22416C2EDD}" destId="{750E47F3-8A5D-44DC-94B4-D27C843FEEF5}" srcOrd="0" destOrd="0" parTransId="{A7547B8F-AB54-464E-8E73-E47F00594F16}" sibTransId="{430358E5-21A1-49C6-99EA-01A6A58782EB}"/>
    <dgm:cxn modelId="{345504CC-33DF-4E32-AA0D-6AC7B1C065FF}" type="presOf" srcId="{45A9492F-B549-4BD2-9198-74AF57B49A65}" destId="{C6E2A729-D1BF-4660-9052-98864F8B7F7F}" srcOrd="1" destOrd="0" presId="urn:microsoft.com/office/officeart/2005/8/layout/vList4"/>
    <dgm:cxn modelId="{5EF161CD-1DA4-4974-89B3-223FE3AD3BD9}" type="presOf" srcId="{45A9492F-B549-4BD2-9198-74AF57B49A65}" destId="{4DF09DC4-821E-4323-BB06-E65ED8E7D41F}" srcOrd="0" destOrd="0" presId="urn:microsoft.com/office/officeart/2005/8/layout/vList4"/>
    <dgm:cxn modelId="{58BAF3F4-3E57-4245-B31F-A3D6A9A65856}" type="presOf" srcId="{750E47F3-8A5D-44DC-94B4-D27C843FEEF5}" destId="{5AABC7BB-D70C-49A8-8051-4EBDB5B552D7}" srcOrd="1" destOrd="0" presId="urn:microsoft.com/office/officeart/2005/8/layout/vList4"/>
    <dgm:cxn modelId="{DE0A0B7E-0808-49BD-A714-BC2C41443445}" type="presParOf" srcId="{071433CF-2DE8-4EF2-8FCD-FA390AD41151}" destId="{6D4A28F5-EDB7-45D2-B856-7761142D8A12}" srcOrd="0" destOrd="0" presId="urn:microsoft.com/office/officeart/2005/8/layout/vList4"/>
    <dgm:cxn modelId="{A33B1B56-5BCC-498A-8568-362884F8E439}" type="presParOf" srcId="{6D4A28F5-EDB7-45D2-B856-7761142D8A12}" destId="{F327B143-446B-46FB-9D20-3B88C4B7ABF3}" srcOrd="0" destOrd="0" presId="urn:microsoft.com/office/officeart/2005/8/layout/vList4"/>
    <dgm:cxn modelId="{B9AAC1B7-0936-41CB-8615-4FC4E99FAA88}" type="presParOf" srcId="{6D4A28F5-EDB7-45D2-B856-7761142D8A12}" destId="{78911837-680E-4A67-8C75-1C45E8808FE0}" srcOrd="1" destOrd="0" presId="urn:microsoft.com/office/officeart/2005/8/layout/vList4"/>
    <dgm:cxn modelId="{4C26FBCF-FCCD-44F2-BB48-4F9056E05E89}" type="presParOf" srcId="{6D4A28F5-EDB7-45D2-B856-7761142D8A12}" destId="{5AABC7BB-D70C-49A8-8051-4EBDB5B552D7}" srcOrd="2" destOrd="0" presId="urn:microsoft.com/office/officeart/2005/8/layout/vList4"/>
    <dgm:cxn modelId="{0D00F34D-1C85-4A81-BA7A-654703D1E82A}" type="presParOf" srcId="{071433CF-2DE8-4EF2-8FCD-FA390AD41151}" destId="{4ABEA3A0-3C38-43A2-AC66-7B537F7FECD1}" srcOrd="1" destOrd="0" presId="urn:microsoft.com/office/officeart/2005/8/layout/vList4"/>
    <dgm:cxn modelId="{7DA47E3D-15BA-4E45-97B5-FEC29F7A4A19}" type="presParOf" srcId="{071433CF-2DE8-4EF2-8FCD-FA390AD41151}" destId="{6AF0B246-0B86-43BC-BA17-E7582EF1EE6C}" srcOrd="2" destOrd="0" presId="urn:microsoft.com/office/officeart/2005/8/layout/vList4"/>
    <dgm:cxn modelId="{E0616E35-09F3-4CAA-ABD2-E87DFBD78F79}" type="presParOf" srcId="{6AF0B246-0B86-43BC-BA17-E7582EF1EE6C}" destId="{4DF09DC4-821E-4323-BB06-E65ED8E7D41F}" srcOrd="0" destOrd="0" presId="urn:microsoft.com/office/officeart/2005/8/layout/vList4"/>
    <dgm:cxn modelId="{660FB87B-FCA2-44FB-B365-C9836C7A08F9}" type="presParOf" srcId="{6AF0B246-0B86-43BC-BA17-E7582EF1EE6C}" destId="{37F7FC33-BF1B-4629-9730-2275ED072B30}" srcOrd="1" destOrd="0" presId="urn:microsoft.com/office/officeart/2005/8/layout/vList4"/>
    <dgm:cxn modelId="{0FDBEE77-D5A3-463F-AB44-C845866F0C76}" type="presParOf" srcId="{6AF0B246-0B86-43BC-BA17-E7582EF1EE6C}" destId="{C6E2A729-D1BF-4660-9052-98864F8B7F7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C39757-01D6-4AD0-9DD5-4999F552F5B9}"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GB"/>
        </a:p>
      </dgm:t>
    </dgm:pt>
    <dgm:pt modelId="{93C2F3CC-2D22-4C4A-A9D2-7C162A35F4B6}">
      <dgm:prSet phldrT="[Text]"/>
      <dgm:spPr/>
      <dgm:t>
        <a:bodyPr/>
        <a:lstStyle/>
        <a:p>
          <a:r>
            <a:rPr lang="en-GB" dirty="0"/>
            <a:t>More Care Less Pathway - Recommendations</a:t>
          </a:r>
        </a:p>
      </dgm:t>
    </dgm:pt>
    <dgm:pt modelId="{8393A0D6-849D-401C-934F-C81A7F1C3494}" type="parTrans" cxnId="{AC0CC4D7-46F3-4DFF-B32B-C8C45FB1DE64}">
      <dgm:prSet/>
      <dgm:spPr/>
      <dgm:t>
        <a:bodyPr/>
        <a:lstStyle/>
        <a:p>
          <a:endParaRPr lang="en-GB"/>
        </a:p>
      </dgm:t>
    </dgm:pt>
    <dgm:pt modelId="{71FD702F-85A7-4EC9-8F2C-37798164F903}" type="sibTrans" cxnId="{AC0CC4D7-46F3-4DFF-B32B-C8C45FB1DE64}">
      <dgm:prSet/>
      <dgm:spPr/>
      <dgm:t>
        <a:bodyPr/>
        <a:lstStyle/>
        <a:p>
          <a:endParaRPr lang="en-GB"/>
        </a:p>
      </dgm:t>
    </dgm:pt>
    <dgm:pt modelId="{633642DF-6500-43CB-B331-3FE315E2D90A}">
      <dgm:prSet phldrT="[Text]"/>
      <dgm:spPr/>
      <dgm:t>
        <a:bodyPr/>
        <a:lstStyle/>
        <a:p>
          <a:r>
            <a:rPr lang="en-GB" dirty="0">
              <a:latin typeface="KlavikaWebBasicRegular"/>
            </a:rPr>
            <a:t>NHS England to make improvements in the quality of care for the dying</a:t>
          </a:r>
          <a:endParaRPr lang="en-GB" dirty="0"/>
        </a:p>
      </dgm:t>
    </dgm:pt>
    <dgm:pt modelId="{0AB53A54-9ECE-4859-97B0-8CFEC0DE2A77}" type="parTrans" cxnId="{EEB32C6A-B7BC-4343-9D96-0369E53987BD}">
      <dgm:prSet/>
      <dgm:spPr/>
      <dgm:t>
        <a:bodyPr/>
        <a:lstStyle/>
        <a:p>
          <a:endParaRPr lang="en-GB"/>
        </a:p>
      </dgm:t>
    </dgm:pt>
    <dgm:pt modelId="{842EFDEC-F158-4D43-81CA-AF236C6CB619}" type="sibTrans" cxnId="{EEB32C6A-B7BC-4343-9D96-0369E53987BD}">
      <dgm:prSet/>
      <dgm:spPr/>
      <dgm:t>
        <a:bodyPr/>
        <a:lstStyle/>
        <a:p>
          <a:endParaRPr lang="en-GB"/>
        </a:p>
      </dgm:t>
    </dgm:pt>
    <dgm:pt modelId="{3957D4F5-04E1-4453-BA24-585B30BB7F15}">
      <dgm:prSet phldrT="[Text]"/>
      <dgm:spPr/>
      <dgm:t>
        <a:bodyPr/>
        <a:lstStyle/>
        <a:p>
          <a:r>
            <a:rPr lang="en-GB" dirty="0"/>
            <a:t>Gosport Inquiry - Recommendations</a:t>
          </a:r>
        </a:p>
      </dgm:t>
    </dgm:pt>
    <dgm:pt modelId="{A91B73BF-2F25-4A24-9EE4-18DB2E8968C6}" type="parTrans" cxnId="{2B4FA8B9-0B17-42DC-AD99-122DE3B6B0B3}">
      <dgm:prSet/>
      <dgm:spPr/>
      <dgm:t>
        <a:bodyPr/>
        <a:lstStyle/>
        <a:p>
          <a:endParaRPr lang="en-GB"/>
        </a:p>
      </dgm:t>
    </dgm:pt>
    <dgm:pt modelId="{A3DF95C8-453B-4969-8227-CA6FBE41F23C}" type="sibTrans" cxnId="{2B4FA8B9-0B17-42DC-AD99-122DE3B6B0B3}">
      <dgm:prSet/>
      <dgm:spPr/>
      <dgm:t>
        <a:bodyPr/>
        <a:lstStyle/>
        <a:p>
          <a:endParaRPr lang="en-GB"/>
        </a:p>
      </dgm:t>
    </dgm:pt>
    <dgm:pt modelId="{0DCB0349-33B3-4290-8044-D393408D73C8}">
      <dgm:prSet phldrT="[Text]"/>
      <dgm:spPr/>
      <dgm:t>
        <a:bodyPr/>
        <a:lstStyle/>
        <a:p>
          <a:r>
            <a:rPr lang="en-GB" dirty="0">
              <a:latin typeface="KlavikaWebBasicRegular"/>
            </a:rPr>
            <a:t>Insufficient local prescribing guidelines in place, and lack of review.</a:t>
          </a:r>
          <a:endParaRPr lang="en-GB" dirty="0"/>
        </a:p>
      </dgm:t>
    </dgm:pt>
    <dgm:pt modelId="{7EF7E260-EC8A-4B7D-B754-80FC376317BF}" type="parTrans" cxnId="{79D219BE-ED39-40BF-B8EE-303E60E5A772}">
      <dgm:prSet/>
      <dgm:spPr/>
      <dgm:t>
        <a:bodyPr/>
        <a:lstStyle/>
        <a:p>
          <a:endParaRPr lang="en-GB"/>
        </a:p>
      </dgm:t>
    </dgm:pt>
    <dgm:pt modelId="{0914B1D7-9838-4086-86F7-F3B07B8BD3FD}" type="sibTrans" cxnId="{79D219BE-ED39-40BF-B8EE-303E60E5A772}">
      <dgm:prSet/>
      <dgm:spPr/>
      <dgm:t>
        <a:bodyPr/>
        <a:lstStyle/>
        <a:p>
          <a:endParaRPr lang="en-GB"/>
        </a:p>
      </dgm:t>
    </dgm:pt>
    <dgm:pt modelId="{BA0C141F-3AA2-4C37-B0EE-9E76B1132173}">
      <dgm:prSet/>
      <dgm:spPr/>
      <dgm:t>
        <a:bodyPr/>
        <a:lstStyle/>
        <a:p>
          <a:r>
            <a:rPr lang="en-GB" dirty="0">
              <a:latin typeface="KlavikaWebBasicRegular"/>
            </a:rPr>
            <a:t>NHS England to work with clinical commissioning groups to address the inconsistencies in the quality of care for the dying and drives improvement with better practices</a:t>
          </a:r>
        </a:p>
      </dgm:t>
    </dgm:pt>
    <dgm:pt modelId="{0B0A8C7B-0914-40DC-B7CC-C19F0AD9896D}" type="parTrans" cxnId="{30938216-7FE0-4824-8180-17E5A8B7857D}">
      <dgm:prSet/>
      <dgm:spPr/>
      <dgm:t>
        <a:bodyPr/>
        <a:lstStyle/>
        <a:p>
          <a:endParaRPr lang="en-GB"/>
        </a:p>
      </dgm:t>
    </dgm:pt>
    <dgm:pt modelId="{1A5D697B-E164-4298-815C-FE818B5CF3A8}" type="sibTrans" cxnId="{30938216-7FE0-4824-8180-17E5A8B7857D}">
      <dgm:prSet/>
      <dgm:spPr/>
      <dgm:t>
        <a:bodyPr/>
        <a:lstStyle/>
        <a:p>
          <a:endParaRPr lang="en-GB"/>
        </a:p>
      </dgm:t>
    </dgm:pt>
    <dgm:pt modelId="{17311B60-D597-4A4F-BADC-8B25BFCE3906}">
      <dgm:prSet/>
      <dgm:spPr/>
      <dgm:t>
        <a:bodyPr/>
        <a:lstStyle/>
        <a:p>
          <a:r>
            <a:rPr lang="en-GB" dirty="0">
              <a:latin typeface="KlavikaWebBasicRegular"/>
            </a:rPr>
            <a:t>The CQC to incorporate End of Life Care in the inspection program</a:t>
          </a:r>
        </a:p>
      </dgm:t>
    </dgm:pt>
    <dgm:pt modelId="{CC798F46-2E88-401F-AC60-8866262C5A32}" type="parTrans" cxnId="{12B7D871-4754-4B61-98B2-D62EB9A335FA}">
      <dgm:prSet/>
      <dgm:spPr/>
      <dgm:t>
        <a:bodyPr/>
        <a:lstStyle/>
        <a:p>
          <a:endParaRPr lang="en-GB"/>
        </a:p>
      </dgm:t>
    </dgm:pt>
    <dgm:pt modelId="{D2DEF815-F3A0-471E-845F-4F50D79BF93B}" type="sibTrans" cxnId="{12B7D871-4754-4B61-98B2-D62EB9A335FA}">
      <dgm:prSet/>
      <dgm:spPr/>
      <dgm:t>
        <a:bodyPr/>
        <a:lstStyle/>
        <a:p>
          <a:endParaRPr lang="en-GB"/>
        </a:p>
      </dgm:t>
    </dgm:pt>
    <dgm:pt modelId="{B6F6623C-0220-4697-B0B6-7227A9D0C59B}">
      <dgm:prSet/>
      <dgm:spPr/>
      <dgm:t>
        <a:bodyPr/>
        <a:lstStyle/>
        <a:p>
          <a:r>
            <a:rPr lang="en-GB" dirty="0">
              <a:latin typeface="KlavikaWebBasicRegular"/>
            </a:rPr>
            <a:t>Increased support for prescribing practice through supervision and appraisal</a:t>
          </a:r>
        </a:p>
      </dgm:t>
    </dgm:pt>
    <dgm:pt modelId="{95C1FFA1-8EA7-44FB-A046-1CB2AD8FAFEE}" type="parTrans" cxnId="{FF884F5E-1FD1-428B-8B62-4CCB70F83BB5}">
      <dgm:prSet/>
      <dgm:spPr/>
      <dgm:t>
        <a:bodyPr/>
        <a:lstStyle/>
        <a:p>
          <a:endParaRPr lang="en-GB"/>
        </a:p>
      </dgm:t>
    </dgm:pt>
    <dgm:pt modelId="{5A446D0B-9399-4D92-B834-CBC40FE5BC26}" type="sibTrans" cxnId="{FF884F5E-1FD1-428B-8B62-4CCB70F83BB5}">
      <dgm:prSet/>
      <dgm:spPr/>
      <dgm:t>
        <a:bodyPr/>
        <a:lstStyle/>
        <a:p>
          <a:endParaRPr lang="en-GB"/>
        </a:p>
      </dgm:t>
    </dgm:pt>
    <dgm:pt modelId="{D1A85503-57DB-4791-B267-8EC2DEABB301}">
      <dgm:prSet/>
      <dgm:spPr/>
      <dgm:t>
        <a:bodyPr/>
        <a:lstStyle/>
        <a:p>
          <a:r>
            <a:rPr lang="en-GB" dirty="0">
              <a:latin typeface="KlavikaWebBasicRegular"/>
            </a:rPr>
            <a:t>Lack of total patient assessment through MDT to determine care needs.</a:t>
          </a:r>
        </a:p>
      </dgm:t>
    </dgm:pt>
    <dgm:pt modelId="{B9B3C2DF-2579-48C5-8E6E-0F3AB10961B1}" type="parTrans" cxnId="{80C50FEF-535F-45B4-B532-E6859E9070C9}">
      <dgm:prSet/>
      <dgm:spPr/>
      <dgm:t>
        <a:bodyPr/>
        <a:lstStyle/>
        <a:p>
          <a:endParaRPr lang="en-GB"/>
        </a:p>
      </dgm:t>
    </dgm:pt>
    <dgm:pt modelId="{7C8387C1-BF95-4F15-B4BF-78E5C14E403D}" type="sibTrans" cxnId="{80C50FEF-535F-45B4-B532-E6859E9070C9}">
      <dgm:prSet/>
      <dgm:spPr/>
      <dgm:t>
        <a:bodyPr/>
        <a:lstStyle/>
        <a:p>
          <a:endParaRPr lang="en-GB"/>
        </a:p>
      </dgm:t>
    </dgm:pt>
    <dgm:pt modelId="{C9ACBB9C-84D2-430D-AF88-AB35F04BF3EB}">
      <dgm:prSet/>
      <dgm:spPr/>
      <dgm:t>
        <a:bodyPr/>
        <a:lstStyle/>
        <a:p>
          <a:r>
            <a:rPr lang="en-GB" dirty="0">
              <a:latin typeface="KlavikaWebBasicRegular"/>
            </a:rPr>
            <a:t>Frances report - Recommendations</a:t>
          </a:r>
        </a:p>
      </dgm:t>
    </dgm:pt>
    <dgm:pt modelId="{6DC25650-B88D-4DE1-B07A-FAE268708C6C}" type="parTrans" cxnId="{0EBD1CBF-9967-4366-84CF-25A8F5938FB4}">
      <dgm:prSet/>
      <dgm:spPr/>
      <dgm:t>
        <a:bodyPr/>
        <a:lstStyle/>
        <a:p>
          <a:endParaRPr lang="en-GB"/>
        </a:p>
      </dgm:t>
    </dgm:pt>
    <dgm:pt modelId="{AA9237D7-085E-4ED6-9A1B-1AD81A67FA91}" type="sibTrans" cxnId="{0EBD1CBF-9967-4366-84CF-25A8F5938FB4}">
      <dgm:prSet/>
      <dgm:spPr/>
      <dgm:t>
        <a:bodyPr/>
        <a:lstStyle/>
        <a:p>
          <a:endParaRPr lang="en-GB"/>
        </a:p>
      </dgm:t>
    </dgm:pt>
    <dgm:pt modelId="{6BE31459-C633-45B0-9218-9027889A7691}">
      <dgm:prSet/>
      <dgm:spPr/>
      <dgm:t>
        <a:bodyPr/>
        <a:lstStyle/>
        <a:p>
          <a:r>
            <a:rPr lang="en-GB" b="0" i="0" dirty="0">
              <a:effectLst/>
              <a:latin typeface="Frutiger W01"/>
            </a:rPr>
            <a:t>NHS staff, including doctors and nurses, should have a legal ‘duty of candour’ – so they are obliged to be honest, open and truthful in all their dealings with patients and the public – CQC to include in a regulatory approach.</a:t>
          </a:r>
          <a:endParaRPr lang="en-GB" dirty="0"/>
        </a:p>
      </dgm:t>
    </dgm:pt>
    <dgm:pt modelId="{5BBE9A3E-2D83-48F1-81F9-62E3157646EF}" type="parTrans" cxnId="{EEEED592-2D6D-42BA-ACEC-42BDD8D052E7}">
      <dgm:prSet/>
      <dgm:spPr/>
      <dgm:t>
        <a:bodyPr/>
        <a:lstStyle/>
        <a:p>
          <a:endParaRPr lang="en-GB"/>
        </a:p>
      </dgm:t>
    </dgm:pt>
    <dgm:pt modelId="{810F55BA-5EC7-47DE-AEDF-667AAAD4177D}" type="sibTrans" cxnId="{EEEED592-2D6D-42BA-ACEC-42BDD8D052E7}">
      <dgm:prSet/>
      <dgm:spPr/>
      <dgm:t>
        <a:bodyPr/>
        <a:lstStyle/>
        <a:p>
          <a:endParaRPr lang="en-GB"/>
        </a:p>
      </dgm:t>
    </dgm:pt>
    <dgm:pt modelId="{E33113FB-9EDF-4501-AFE0-8662B06566E3}">
      <dgm:prSet/>
      <dgm:spPr/>
      <dgm:t>
        <a:bodyPr/>
        <a:lstStyle/>
        <a:p>
          <a:r>
            <a:rPr lang="en-GB" b="0" i="0" dirty="0">
              <a:effectLst/>
              <a:latin typeface="Frutiger W01"/>
            </a:rPr>
            <a:t>A clear line of leadership needs to be established, so it is always clear who is ultimately ‘in charge’ when it comes to a particular patient</a:t>
          </a:r>
        </a:p>
      </dgm:t>
    </dgm:pt>
    <dgm:pt modelId="{A865250E-FB9C-403D-BB5A-CEF2C60AD9E4}" type="parTrans" cxnId="{CFBA43A6-B9C3-4023-BA79-0581843CA489}">
      <dgm:prSet/>
      <dgm:spPr/>
      <dgm:t>
        <a:bodyPr/>
        <a:lstStyle/>
        <a:p>
          <a:endParaRPr lang="en-GB"/>
        </a:p>
      </dgm:t>
    </dgm:pt>
    <dgm:pt modelId="{3915D1BA-A6D7-42C2-8D9A-681EAF14E3BB}" type="sibTrans" cxnId="{CFBA43A6-B9C3-4023-BA79-0581843CA489}">
      <dgm:prSet/>
      <dgm:spPr/>
      <dgm:t>
        <a:bodyPr/>
        <a:lstStyle/>
        <a:p>
          <a:endParaRPr lang="en-GB"/>
        </a:p>
      </dgm:t>
    </dgm:pt>
    <dgm:pt modelId="{DDA83116-A9A4-444D-BF1B-AD802BDE2DB9}">
      <dgm:prSet/>
      <dgm:spPr/>
      <dgm:t>
        <a:bodyPr/>
        <a:lstStyle/>
        <a:p>
          <a:r>
            <a:rPr lang="en-GB" dirty="0">
              <a:latin typeface="KlavikaWebBasicRegular"/>
            </a:rPr>
            <a:t>Development of an open and honest organisation and promotion and safe facilitation of ‘freedom to speak up’ practices.</a:t>
          </a:r>
        </a:p>
      </dgm:t>
    </dgm:pt>
    <dgm:pt modelId="{A77E1197-93D5-44DD-933C-BDFA8AB32B6B}" type="parTrans" cxnId="{7E2CE47F-3272-43ED-A1A4-81D9F9B4BBF0}">
      <dgm:prSet/>
      <dgm:spPr/>
      <dgm:t>
        <a:bodyPr/>
        <a:lstStyle/>
        <a:p>
          <a:endParaRPr lang="en-GB"/>
        </a:p>
      </dgm:t>
    </dgm:pt>
    <dgm:pt modelId="{1B146161-588C-437D-8B88-D4E39DC7C778}" type="sibTrans" cxnId="{7E2CE47F-3272-43ED-A1A4-81D9F9B4BBF0}">
      <dgm:prSet/>
      <dgm:spPr/>
      <dgm:t>
        <a:bodyPr/>
        <a:lstStyle/>
        <a:p>
          <a:endParaRPr lang="en-GB"/>
        </a:p>
      </dgm:t>
    </dgm:pt>
    <dgm:pt modelId="{4C547FB7-9CFF-4F4D-9453-5D21147D6D44}" type="pres">
      <dgm:prSet presAssocID="{46C39757-01D6-4AD0-9DD5-4999F552F5B9}" presName="linear" presStyleCnt="0">
        <dgm:presLayoutVars>
          <dgm:dir/>
          <dgm:animLvl val="lvl"/>
          <dgm:resizeHandles val="exact"/>
        </dgm:presLayoutVars>
      </dgm:prSet>
      <dgm:spPr/>
    </dgm:pt>
    <dgm:pt modelId="{67FAD851-9E1B-4189-B6DB-155C7EC95DA2}" type="pres">
      <dgm:prSet presAssocID="{93C2F3CC-2D22-4C4A-A9D2-7C162A35F4B6}" presName="parentLin" presStyleCnt="0"/>
      <dgm:spPr/>
    </dgm:pt>
    <dgm:pt modelId="{721AA4FF-E54A-4B48-B291-E5F316E94EB3}" type="pres">
      <dgm:prSet presAssocID="{93C2F3CC-2D22-4C4A-A9D2-7C162A35F4B6}" presName="parentLeftMargin" presStyleLbl="node1" presStyleIdx="0" presStyleCnt="3"/>
      <dgm:spPr/>
    </dgm:pt>
    <dgm:pt modelId="{FDD73863-63B4-452E-A0BB-05AD437395C0}" type="pres">
      <dgm:prSet presAssocID="{93C2F3CC-2D22-4C4A-A9D2-7C162A35F4B6}" presName="parentText" presStyleLbl="node1" presStyleIdx="0" presStyleCnt="3">
        <dgm:presLayoutVars>
          <dgm:chMax val="0"/>
          <dgm:bulletEnabled val="1"/>
        </dgm:presLayoutVars>
      </dgm:prSet>
      <dgm:spPr/>
    </dgm:pt>
    <dgm:pt modelId="{C546953E-5B13-4C64-B89E-6E209D46CDDC}" type="pres">
      <dgm:prSet presAssocID="{93C2F3CC-2D22-4C4A-A9D2-7C162A35F4B6}" presName="negativeSpace" presStyleCnt="0"/>
      <dgm:spPr/>
    </dgm:pt>
    <dgm:pt modelId="{12E90AEB-9009-431D-9CC3-C1F5050E1567}" type="pres">
      <dgm:prSet presAssocID="{93C2F3CC-2D22-4C4A-A9D2-7C162A35F4B6}" presName="childText" presStyleLbl="conFgAcc1" presStyleIdx="0" presStyleCnt="3">
        <dgm:presLayoutVars>
          <dgm:bulletEnabled val="1"/>
        </dgm:presLayoutVars>
      </dgm:prSet>
      <dgm:spPr/>
    </dgm:pt>
    <dgm:pt modelId="{21DD9B6A-E7F7-4BBB-81E5-48CA71F447B0}" type="pres">
      <dgm:prSet presAssocID="{71FD702F-85A7-4EC9-8F2C-37798164F903}" presName="spaceBetweenRectangles" presStyleCnt="0"/>
      <dgm:spPr/>
    </dgm:pt>
    <dgm:pt modelId="{5399D9E9-315A-4E6A-B574-807AFBE15F32}" type="pres">
      <dgm:prSet presAssocID="{3957D4F5-04E1-4453-BA24-585B30BB7F15}" presName="parentLin" presStyleCnt="0"/>
      <dgm:spPr/>
    </dgm:pt>
    <dgm:pt modelId="{3917ED63-A0B3-4329-9DA6-A3BA645C436C}" type="pres">
      <dgm:prSet presAssocID="{3957D4F5-04E1-4453-BA24-585B30BB7F15}" presName="parentLeftMargin" presStyleLbl="node1" presStyleIdx="0" presStyleCnt="3"/>
      <dgm:spPr/>
    </dgm:pt>
    <dgm:pt modelId="{94E89F1F-1671-4505-BD56-B0775B889EFC}" type="pres">
      <dgm:prSet presAssocID="{3957D4F5-04E1-4453-BA24-585B30BB7F15}" presName="parentText" presStyleLbl="node1" presStyleIdx="1" presStyleCnt="3">
        <dgm:presLayoutVars>
          <dgm:chMax val="0"/>
          <dgm:bulletEnabled val="1"/>
        </dgm:presLayoutVars>
      </dgm:prSet>
      <dgm:spPr/>
    </dgm:pt>
    <dgm:pt modelId="{7682A82E-CC3E-4450-B022-CF2142BF6056}" type="pres">
      <dgm:prSet presAssocID="{3957D4F5-04E1-4453-BA24-585B30BB7F15}" presName="negativeSpace" presStyleCnt="0"/>
      <dgm:spPr/>
    </dgm:pt>
    <dgm:pt modelId="{2F09E07D-10AC-4923-B862-20618CD7DC5B}" type="pres">
      <dgm:prSet presAssocID="{3957D4F5-04E1-4453-BA24-585B30BB7F15}" presName="childText" presStyleLbl="conFgAcc1" presStyleIdx="1" presStyleCnt="3">
        <dgm:presLayoutVars>
          <dgm:bulletEnabled val="1"/>
        </dgm:presLayoutVars>
      </dgm:prSet>
      <dgm:spPr/>
    </dgm:pt>
    <dgm:pt modelId="{0B6873F1-3D2F-4F3E-9B59-4B79A66E0DBD}" type="pres">
      <dgm:prSet presAssocID="{A3DF95C8-453B-4969-8227-CA6FBE41F23C}" presName="spaceBetweenRectangles" presStyleCnt="0"/>
      <dgm:spPr/>
    </dgm:pt>
    <dgm:pt modelId="{3361351F-4716-41E5-B540-87A1F722535B}" type="pres">
      <dgm:prSet presAssocID="{C9ACBB9C-84D2-430D-AF88-AB35F04BF3EB}" presName="parentLin" presStyleCnt="0"/>
      <dgm:spPr/>
    </dgm:pt>
    <dgm:pt modelId="{61EE99DA-2222-4217-87DA-7C401FDAD934}" type="pres">
      <dgm:prSet presAssocID="{C9ACBB9C-84D2-430D-AF88-AB35F04BF3EB}" presName="parentLeftMargin" presStyleLbl="node1" presStyleIdx="1" presStyleCnt="3"/>
      <dgm:spPr/>
    </dgm:pt>
    <dgm:pt modelId="{55A0D149-0287-43D0-B046-A0807CB36294}" type="pres">
      <dgm:prSet presAssocID="{C9ACBB9C-84D2-430D-AF88-AB35F04BF3EB}" presName="parentText" presStyleLbl="node1" presStyleIdx="2" presStyleCnt="3">
        <dgm:presLayoutVars>
          <dgm:chMax val="0"/>
          <dgm:bulletEnabled val="1"/>
        </dgm:presLayoutVars>
      </dgm:prSet>
      <dgm:spPr/>
    </dgm:pt>
    <dgm:pt modelId="{1BC07E0C-3B8F-41CB-9C70-C8B913752B31}" type="pres">
      <dgm:prSet presAssocID="{C9ACBB9C-84D2-430D-AF88-AB35F04BF3EB}" presName="negativeSpace" presStyleCnt="0"/>
      <dgm:spPr/>
    </dgm:pt>
    <dgm:pt modelId="{82D776A1-672B-406A-BEAF-A53820A1EF7D}" type="pres">
      <dgm:prSet presAssocID="{C9ACBB9C-84D2-430D-AF88-AB35F04BF3EB}" presName="childText" presStyleLbl="conFgAcc1" presStyleIdx="2" presStyleCnt="3">
        <dgm:presLayoutVars>
          <dgm:bulletEnabled val="1"/>
        </dgm:presLayoutVars>
      </dgm:prSet>
      <dgm:spPr/>
    </dgm:pt>
  </dgm:ptLst>
  <dgm:cxnLst>
    <dgm:cxn modelId="{60A91F00-241C-4E1C-ACE9-1CC82085BE9B}" type="presOf" srcId="{C9ACBB9C-84D2-430D-AF88-AB35F04BF3EB}" destId="{61EE99DA-2222-4217-87DA-7C401FDAD934}" srcOrd="0" destOrd="0" presId="urn:microsoft.com/office/officeart/2005/8/layout/list1"/>
    <dgm:cxn modelId="{30938216-7FE0-4824-8180-17E5A8B7857D}" srcId="{93C2F3CC-2D22-4C4A-A9D2-7C162A35F4B6}" destId="{BA0C141F-3AA2-4C37-B0EE-9E76B1132173}" srcOrd="1" destOrd="0" parTransId="{0B0A8C7B-0914-40DC-B7CC-C19F0AD9896D}" sibTransId="{1A5D697B-E164-4298-815C-FE818B5CF3A8}"/>
    <dgm:cxn modelId="{7E69EA29-A2B5-49D2-9402-7906EF8F61AF}" type="presOf" srcId="{BA0C141F-3AA2-4C37-B0EE-9E76B1132173}" destId="{12E90AEB-9009-431D-9CC3-C1F5050E1567}" srcOrd="0" destOrd="1" presId="urn:microsoft.com/office/officeart/2005/8/layout/list1"/>
    <dgm:cxn modelId="{696D6A5E-F4B6-4F75-8A4A-0F714CBCD701}" type="presOf" srcId="{D1A85503-57DB-4791-B267-8EC2DEABB301}" destId="{2F09E07D-10AC-4923-B862-20618CD7DC5B}" srcOrd="0" destOrd="2" presId="urn:microsoft.com/office/officeart/2005/8/layout/list1"/>
    <dgm:cxn modelId="{FF884F5E-1FD1-428B-8B62-4CCB70F83BB5}" srcId="{3957D4F5-04E1-4453-BA24-585B30BB7F15}" destId="{B6F6623C-0220-4697-B0B6-7227A9D0C59B}" srcOrd="1" destOrd="0" parTransId="{95C1FFA1-8EA7-44FB-A046-1CB2AD8FAFEE}" sibTransId="{5A446D0B-9399-4D92-B834-CBC40FE5BC26}"/>
    <dgm:cxn modelId="{5F9F1446-487E-4FC0-A88E-0340497A7391}" type="presOf" srcId="{C9ACBB9C-84D2-430D-AF88-AB35F04BF3EB}" destId="{55A0D149-0287-43D0-B046-A0807CB36294}" srcOrd="1" destOrd="0" presId="urn:microsoft.com/office/officeart/2005/8/layout/list1"/>
    <dgm:cxn modelId="{EEB32C6A-B7BC-4343-9D96-0369E53987BD}" srcId="{93C2F3CC-2D22-4C4A-A9D2-7C162A35F4B6}" destId="{633642DF-6500-43CB-B331-3FE315E2D90A}" srcOrd="0" destOrd="0" parTransId="{0AB53A54-9ECE-4859-97B0-8CFEC0DE2A77}" sibTransId="{842EFDEC-F158-4D43-81CA-AF236C6CB619}"/>
    <dgm:cxn modelId="{509B554B-8434-4844-863D-80E9D187A095}" type="presOf" srcId="{3957D4F5-04E1-4453-BA24-585B30BB7F15}" destId="{94E89F1F-1671-4505-BD56-B0775B889EFC}" srcOrd="1" destOrd="0" presId="urn:microsoft.com/office/officeart/2005/8/layout/list1"/>
    <dgm:cxn modelId="{13A73B6F-50F2-4842-9473-831A990FCCD1}" type="presOf" srcId="{DDA83116-A9A4-444D-BF1B-AD802BDE2DB9}" destId="{2F09E07D-10AC-4923-B862-20618CD7DC5B}" srcOrd="0" destOrd="3" presId="urn:microsoft.com/office/officeart/2005/8/layout/list1"/>
    <dgm:cxn modelId="{12B7D871-4754-4B61-98B2-D62EB9A335FA}" srcId="{93C2F3CC-2D22-4C4A-A9D2-7C162A35F4B6}" destId="{17311B60-D597-4A4F-BADC-8B25BFCE3906}" srcOrd="2" destOrd="0" parTransId="{CC798F46-2E88-401F-AC60-8866262C5A32}" sibTransId="{D2DEF815-F3A0-471E-845F-4F50D79BF93B}"/>
    <dgm:cxn modelId="{7E2CE47F-3272-43ED-A1A4-81D9F9B4BBF0}" srcId="{3957D4F5-04E1-4453-BA24-585B30BB7F15}" destId="{DDA83116-A9A4-444D-BF1B-AD802BDE2DB9}" srcOrd="3" destOrd="0" parTransId="{A77E1197-93D5-44DD-933C-BDFA8AB32B6B}" sibTransId="{1B146161-588C-437D-8B88-D4E39DC7C778}"/>
    <dgm:cxn modelId="{B7463B8C-5BA8-4087-958B-7E6BD499AAA7}" type="presOf" srcId="{93C2F3CC-2D22-4C4A-A9D2-7C162A35F4B6}" destId="{721AA4FF-E54A-4B48-B291-E5F316E94EB3}" srcOrd="0" destOrd="0" presId="urn:microsoft.com/office/officeart/2005/8/layout/list1"/>
    <dgm:cxn modelId="{EEEED592-2D6D-42BA-ACEC-42BDD8D052E7}" srcId="{C9ACBB9C-84D2-430D-AF88-AB35F04BF3EB}" destId="{6BE31459-C633-45B0-9218-9027889A7691}" srcOrd="0" destOrd="0" parTransId="{5BBE9A3E-2D83-48F1-81F9-62E3157646EF}" sibTransId="{810F55BA-5EC7-47DE-AEDF-667AAAD4177D}"/>
    <dgm:cxn modelId="{CFBA43A6-B9C3-4023-BA79-0581843CA489}" srcId="{C9ACBB9C-84D2-430D-AF88-AB35F04BF3EB}" destId="{E33113FB-9EDF-4501-AFE0-8662B06566E3}" srcOrd="1" destOrd="0" parTransId="{A865250E-FB9C-403D-BB5A-CEF2C60AD9E4}" sibTransId="{3915D1BA-A6D7-42C2-8D9A-681EAF14E3BB}"/>
    <dgm:cxn modelId="{5EF450A8-9001-481B-B31F-642823900AD5}" type="presOf" srcId="{3957D4F5-04E1-4453-BA24-585B30BB7F15}" destId="{3917ED63-A0B3-4329-9DA6-A3BA645C436C}" srcOrd="0" destOrd="0" presId="urn:microsoft.com/office/officeart/2005/8/layout/list1"/>
    <dgm:cxn modelId="{2B4FA8B9-0B17-42DC-AD99-122DE3B6B0B3}" srcId="{46C39757-01D6-4AD0-9DD5-4999F552F5B9}" destId="{3957D4F5-04E1-4453-BA24-585B30BB7F15}" srcOrd="1" destOrd="0" parTransId="{A91B73BF-2F25-4A24-9EE4-18DB2E8968C6}" sibTransId="{A3DF95C8-453B-4969-8227-CA6FBE41F23C}"/>
    <dgm:cxn modelId="{79D219BE-ED39-40BF-B8EE-303E60E5A772}" srcId="{3957D4F5-04E1-4453-BA24-585B30BB7F15}" destId="{0DCB0349-33B3-4290-8044-D393408D73C8}" srcOrd="0" destOrd="0" parTransId="{7EF7E260-EC8A-4B7D-B754-80FC376317BF}" sibTransId="{0914B1D7-9838-4086-86F7-F3B07B8BD3FD}"/>
    <dgm:cxn modelId="{0EBD1CBF-9967-4366-84CF-25A8F5938FB4}" srcId="{46C39757-01D6-4AD0-9DD5-4999F552F5B9}" destId="{C9ACBB9C-84D2-430D-AF88-AB35F04BF3EB}" srcOrd="2" destOrd="0" parTransId="{6DC25650-B88D-4DE1-B07A-FAE268708C6C}" sibTransId="{AA9237D7-085E-4ED6-9A1B-1AD81A67FA91}"/>
    <dgm:cxn modelId="{0297F0C4-E449-4F70-AA58-69A4FC567F6E}" type="presOf" srcId="{0DCB0349-33B3-4290-8044-D393408D73C8}" destId="{2F09E07D-10AC-4923-B862-20618CD7DC5B}" srcOrd="0" destOrd="0" presId="urn:microsoft.com/office/officeart/2005/8/layout/list1"/>
    <dgm:cxn modelId="{307538C7-CD53-468B-84A5-46259C7A84AA}" type="presOf" srcId="{E33113FB-9EDF-4501-AFE0-8662B06566E3}" destId="{82D776A1-672B-406A-BEAF-A53820A1EF7D}" srcOrd="0" destOrd="1" presId="urn:microsoft.com/office/officeart/2005/8/layout/list1"/>
    <dgm:cxn modelId="{A0EA59C8-EFD1-4093-93B4-73CBE2000CDC}" type="presOf" srcId="{633642DF-6500-43CB-B331-3FE315E2D90A}" destId="{12E90AEB-9009-431D-9CC3-C1F5050E1567}" srcOrd="0" destOrd="0" presId="urn:microsoft.com/office/officeart/2005/8/layout/list1"/>
    <dgm:cxn modelId="{7D8124CB-E16D-483D-B556-6EE91200656D}" type="presOf" srcId="{6BE31459-C633-45B0-9218-9027889A7691}" destId="{82D776A1-672B-406A-BEAF-A53820A1EF7D}" srcOrd="0" destOrd="0" presId="urn:microsoft.com/office/officeart/2005/8/layout/list1"/>
    <dgm:cxn modelId="{5AC311CC-BCB3-41A9-8490-D513F4F64CD2}" type="presOf" srcId="{17311B60-D597-4A4F-BADC-8B25BFCE3906}" destId="{12E90AEB-9009-431D-9CC3-C1F5050E1567}" srcOrd="0" destOrd="2" presId="urn:microsoft.com/office/officeart/2005/8/layout/list1"/>
    <dgm:cxn modelId="{7283F5CC-E411-445A-9151-918FED0AA004}" type="presOf" srcId="{93C2F3CC-2D22-4C4A-A9D2-7C162A35F4B6}" destId="{FDD73863-63B4-452E-A0BB-05AD437395C0}" srcOrd="1" destOrd="0" presId="urn:microsoft.com/office/officeart/2005/8/layout/list1"/>
    <dgm:cxn modelId="{757EC3D4-E9B9-43B1-BAD0-52D3BD84D763}" type="presOf" srcId="{46C39757-01D6-4AD0-9DD5-4999F552F5B9}" destId="{4C547FB7-9CFF-4F4D-9453-5D21147D6D44}" srcOrd="0" destOrd="0" presId="urn:microsoft.com/office/officeart/2005/8/layout/list1"/>
    <dgm:cxn modelId="{AC0CC4D7-46F3-4DFF-B32B-C8C45FB1DE64}" srcId="{46C39757-01D6-4AD0-9DD5-4999F552F5B9}" destId="{93C2F3CC-2D22-4C4A-A9D2-7C162A35F4B6}" srcOrd="0" destOrd="0" parTransId="{8393A0D6-849D-401C-934F-C81A7F1C3494}" sibTransId="{71FD702F-85A7-4EC9-8F2C-37798164F903}"/>
    <dgm:cxn modelId="{E06523DD-AAA3-4B41-8503-13E22809477D}" type="presOf" srcId="{B6F6623C-0220-4697-B0B6-7227A9D0C59B}" destId="{2F09E07D-10AC-4923-B862-20618CD7DC5B}" srcOrd="0" destOrd="1" presId="urn:microsoft.com/office/officeart/2005/8/layout/list1"/>
    <dgm:cxn modelId="{80C50FEF-535F-45B4-B532-E6859E9070C9}" srcId="{3957D4F5-04E1-4453-BA24-585B30BB7F15}" destId="{D1A85503-57DB-4791-B267-8EC2DEABB301}" srcOrd="2" destOrd="0" parTransId="{B9B3C2DF-2579-48C5-8E6E-0F3AB10961B1}" sibTransId="{7C8387C1-BF95-4F15-B4BF-78E5C14E403D}"/>
    <dgm:cxn modelId="{69D4337E-EDC9-44AE-BD9C-6B474AD8028B}" type="presParOf" srcId="{4C547FB7-9CFF-4F4D-9453-5D21147D6D44}" destId="{67FAD851-9E1B-4189-B6DB-155C7EC95DA2}" srcOrd="0" destOrd="0" presId="urn:microsoft.com/office/officeart/2005/8/layout/list1"/>
    <dgm:cxn modelId="{82DEE487-0B86-431B-9538-A10D2B6BC372}" type="presParOf" srcId="{67FAD851-9E1B-4189-B6DB-155C7EC95DA2}" destId="{721AA4FF-E54A-4B48-B291-E5F316E94EB3}" srcOrd="0" destOrd="0" presId="urn:microsoft.com/office/officeart/2005/8/layout/list1"/>
    <dgm:cxn modelId="{2925498F-76E7-4640-9E98-7F18E5E6AC69}" type="presParOf" srcId="{67FAD851-9E1B-4189-B6DB-155C7EC95DA2}" destId="{FDD73863-63B4-452E-A0BB-05AD437395C0}" srcOrd="1" destOrd="0" presId="urn:microsoft.com/office/officeart/2005/8/layout/list1"/>
    <dgm:cxn modelId="{B1EDADFE-D435-4C19-B0F6-1A9416839AEE}" type="presParOf" srcId="{4C547FB7-9CFF-4F4D-9453-5D21147D6D44}" destId="{C546953E-5B13-4C64-B89E-6E209D46CDDC}" srcOrd="1" destOrd="0" presId="urn:microsoft.com/office/officeart/2005/8/layout/list1"/>
    <dgm:cxn modelId="{40A329C2-94C2-4CA8-AD0C-EE072774B2C6}" type="presParOf" srcId="{4C547FB7-9CFF-4F4D-9453-5D21147D6D44}" destId="{12E90AEB-9009-431D-9CC3-C1F5050E1567}" srcOrd="2" destOrd="0" presId="urn:microsoft.com/office/officeart/2005/8/layout/list1"/>
    <dgm:cxn modelId="{91ED49DA-83E6-4F19-9C7B-FED8A6395980}" type="presParOf" srcId="{4C547FB7-9CFF-4F4D-9453-5D21147D6D44}" destId="{21DD9B6A-E7F7-4BBB-81E5-48CA71F447B0}" srcOrd="3" destOrd="0" presId="urn:microsoft.com/office/officeart/2005/8/layout/list1"/>
    <dgm:cxn modelId="{1B8F087D-8E86-41CD-A216-65321A334348}" type="presParOf" srcId="{4C547FB7-9CFF-4F4D-9453-5D21147D6D44}" destId="{5399D9E9-315A-4E6A-B574-807AFBE15F32}" srcOrd="4" destOrd="0" presId="urn:microsoft.com/office/officeart/2005/8/layout/list1"/>
    <dgm:cxn modelId="{06AAD9DE-A4B0-4C7E-A06E-32D11F9A34E8}" type="presParOf" srcId="{5399D9E9-315A-4E6A-B574-807AFBE15F32}" destId="{3917ED63-A0B3-4329-9DA6-A3BA645C436C}" srcOrd="0" destOrd="0" presId="urn:microsoft.com/office/officeart/2005/8/layout/list1"/>
    <dgm:cxn modelId="{AC854AA8-0DD3-4815-9045-B8635326247E}" type="presParOf" srcId="{5399D9E9-315A-4E6A-B574-807AFBE15F32}" destId="{94E89F1F-1671-4505-BD56-B0775B889EFC}" srcOrd="1" destOrd="0" presId="urn:microsoft.com/office/officeart/2005/8/layout/list1"/>
    <dgm:cxn modelId="{D9B22D97-CB6C-4D1B-900E-AAD9E3A5F9BF}" type="presParOf" srcId="{4C547FB7-9CFF-4F4D-9453-5D21147D6D44}" destId="{7682A82E-CC3E-4450-B022-CF2142BF6056}" srcOrd="5" destOrd="0" presId="urn:microsoft.com/office/officeart/2005/8/layout/list1"/>
    <dgm:cxn modelId="{4929A5F4-3730-447B-95D0-A01FCBB00D79}" type="presParOf" srcId="{4C547FB7-9CFF-4F4D-9453-5D21147D6D44}" destId="{2F09E07D-10AC-4923-B862-20618CD7DC5B}" srcOrd="6" destOrd="0" presId="urn:microsoft.com/office/officeart/2005/8/layout/list1"/>
    <dgm:cxn modelId="{FDBD6BEC-450C-49D3-B502-D16FD71EC2C2}" type="presParOf" srcId="{4C547FB7-9CFF-4F4D-9453-5D21147D6D44}" destId="{0B6873F1-3D2F-4F3E-9B59-4B79A66E0DBD}" srcOrd="7" destOrd="0" presId="urn:microsoft.com/office/officeart/2005/8/layout/list1"/>
    <dgm:cxn modelId="{31969D45-3D46-46C8-8FFC-1641C56FD200}" type="presParOf" srcId="{4C547FB7-9CFF-4F4D-9453-5D21147D6D44}" destId="{3361351F-4716-41E5-B540-87A1F722535B}" srcOrd="8" destOrd="0" presId="urn:microsoft.com/office/officeart/2005/8/layout/list1"/>
    <dgm:cxn modelId="{4AF64CCE-B743-42C8-BEA8-101A38FD12A4}" type="presParOf" srcId="{3361351F-4716-41E5-B540-87A1F722535B}" destId="{61EE99DA-2222-4217-87DA-7C401FDAD934}" srcOrd="0" destOrd="0" presId="urn:microsoft.com/office/officeart/2005/8/layout/list1"/>
    <dgm:cxn modelId="{B3C10174-EA6A-44B1-88B0-4D6487CCBE5C}" type="presParOf" srcId="{3361351F-4716-41E5-B540-87A1F722535B}" destId="{55A0D149-0287-43D0-B046-A0807CB36294}" srcOrd="1" destOrd="0" presId="urn:microsoft.com/office/officeart/2005/8/layout/list1"/>
    <dgm:cxn modelId="{6C1084A2-889E-4F15-B279-E9593EADA37E}" type="presParOf" srcId="{4C547FB7-9CFF-4F4D-9453-5D21147D6D44}" destId="{1BC07E0C-3B8F-41CB-9C70-C8B913752B31}" srcOrd="9" destOrd="0" presId="urn:microsoft.com/office/officeart/2005/8/layout/list1"/>
    <dgm:cxn modelId="{7D7A0F57-3968-4E66-9FFD-12EAFDF5FA81}" type="presParOf" srcId="{4C547FB7-9CFF-4F4D-9453-5D21147D6D44}" destId="{82D776A1-672B-406A-BEAF-A53820A1EF7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3473B4-22B4-4524-AA45-4A51AA31E28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066DA3A-A6C0-41C8-B8A5-B7D83B0322E9}">
      <dgm:prSet phldrT="[Text]"/>
      <dgm:spPr>
        <a:solidFill>
          <a:schemeClr val="accent1">
            <a:lumMod val="40000"/>
            <a:lumOff val="60000"/>
          </a:schemeClr>
        </a:solidFill>
        <a:ln>
          <a:solidFill>
            <a:schemeClr val="bg1">
              <a:lumMod val="65000"/>
            </a:schemeClr>
          </a:solidFill>
        </a:ln>
      </dgm:spPr>
      <dgm:t>
        <a:bodyPr/>
        <a:lstStyle/>
        <a:p>
          <a:pPr>
            <a:buClrTx/>
            <a:buSzTx/>
            <a:buFont typeface="Arial" pitchFamily="34" charset="0"/>
            <a:buChar char=" "/>
          </a:pPr>
          <a:r>
            <a:rPr kumimoji="0" lang="en-GB" b="0" i="0" u="none" strike="noStrike" cap="none" spc="0" normalizeH="0" baseline="0" noProof="0" dirty="0">
              <a:ln>
                <a:noFill/>
              </a:ln>
              <a:solidFill>
                <a:prstClr val="black">
                  <a:lumMod val="85000"/>
                  <a:lumOff val="15000"/>
                </a:prstClr>
              </a:solidFill>
              <a:effectLst/>
              <a:uLnTx/>
              <a:uFillTx/>
              <a:latin typeface="Calibri Light" panose="020F0302020204030204"/>
              <a:ea typeface="+mn-ea"/>
              <a:cs typeface="+mn-cs"/>
            </a:rPr>
            <a:t>Can you provided evidence if the CQC ask these questions?</a:t>
          </a:r>
          <a:endParaRPr lang="en-GB" dirty="0"/>
        </a:p>
      </dgm:t>
    </dgm:pt>
    <dgm:pt modelId="{9F5FD9DF-0D9C-43CF-A445-A612724BCF62}" type="parTrans" cxnId="{B3E399E0-E33E-4471-90A0-ACB406BA11DE}">
      <dgm:prSet/>
      <dgm:spPr/>
      <dgm:t>
        <a:bodyPr/>
        <a:lstStyle/>
        <a:p>
          <a:endParaRPr lang="en-GB"/>
        </a:p>
      </dgm:t>
    </dgm:pt>
    <dgm:pt modelId="{F26F13C5-5AC3-45BF-906F-400922C2D9C8}" type="sibTrans" cxnId="{B3E399E0-E33E-4471-90A0-ACB406BA11DE}">
      <dgm:prSet/>
      <dgm:spPr/>
      <dgm:t>
        <a:bodyPr/>
        <a:lstStyle/>
        <a:p>
          <a:endParaRPr lang="en-GB"/>
        </a:p>
      </dgm:t>
    </dgm:pt>
    <dgm:pt modelId="{D79B77DC-D82B-4EE6-A6DE-4486D9162068}">
      <dgm:prSet phldrT="[Text]" custT="1"/>
      <dgm:spPr/>
      <dgm:t>
        <a:bodyPr/>
        <a:lstStyle/>
        <a:p>
          <a:pPr>
            <a:buClrTx/>
            <a:buSzTx/>
            <a:buFont typeface="Arial" pitchFamily="34" charset="0"/>
            <a:buChar char=" "/>
          </a:pPr>
          <a:r>
            <a:rPr kumimoji="0" lang="en-GB" sz="900" b="0" i="0" u="none" strike="noStrike" cap="none" spc="0" normalizeH="0" baseline="0" noProof="0" dirty="0">
              <a:ln>
                <a:noFill/>
              </a:ln>
              <a:solidFill>
                <a:prstClr val="black">
                  <a:lumMod val="85000"/>
                  <a:lumOff val="15000"/>
                </a:prstClr>
              </a:solidFill>
              <a:effectLst/>
              <a:uLnTx/>
              <a:uFillTx/>
              <a:latin typeface="Calibri Light" panose="020F0302020204030204"/>
              <a:ea typeface="+mn-ea"/>
              <a:cs typeface="+mn-cs"/>
            </a:rPr>
            <a:t>Q) How do staff ensure that if people have increased needs this is identified and responded to? (e.g. need for change to medication, especially if on syringe driver or if they need one)</a:t>
          </a:r>
          <a:endParaRPr lang="en-GB" sz="900" dirty="0"/>
        </a:p>
      </dgm:t>
    </dgm:pt>
    <dgm:pt modelId="{39A2ECAC-0923-4202-AD40-0A5DBAD18968}" type="parTrans" cxnId="{C7EDC6C3-0349-4488-88B7-D6DBB9175892}">
      <dgm:prSet/>
      <dgm:spPr/>
      <dgm:t>
        <a:bodyPr/>
        <a:lstStyle/>
        <a:p>
          <a:endParaRPr lang="en-GB"/>
        </a:p>
      </dgm:t>
    </dgm:pt>
    <dgm:pt modelId="{58F4431D-4198-45DE-894A-BEBDC19D7F88}" type="sibTrans" cxnId="{C7EDC6C3-0349-4488-88B7-D6DBB9175892}">
      <dgm:prSet/>
      <dgm:spPr/>
      <dgm:t>
        <a:bodyPr/>
        <a:lstStyle/>
        <a:p>
          <a:endParaRPr lang="en-GB"/>
        </a:p>
      </dgm:t>
    </dgm:pt>
    <dgm:pt modelId="{AF08D215-D3D9-416E-B287-5EBD475EC73A}">
      <dgm:prSet phldrT="[Text]" custT="1"/>
      <dgm:spPr/>
      <dgm:t>
        <a:bodyPr/>
        <a:lstStyle/>
        <a:p>
          <a:pPr>
            <a:buClrTx/>
            <a:buSzTx/>
            <a:buFont typeface="Arial" pitchFamily="34" charset="0"/>
            <a:buChar char=" "/>
          </a:pPr>
          <a:r>
            <a:rPr kumimoji="0" lang="en-GB" sz="1000" b="0" i="0" u="none" strike="noStrike" cap="none" spc="0" normalizeH="0" baseline="0" noProof="0" dirty="0">
              <a:ln>
                <a:noFill/>
              </a:ln>
              <a:solidFill>
                <a:prstClr val="black">
                  <a:lumMod val="85000"/>
                  <a:lumOff val="15000"/>
                </a:prstClr>
              </a:solidFill>
              <a:effectLst/>
              <a:uLnTx/>
              <a:uFillTx/>
              <a:latin typeface="Calibri Light" panose="020F0302020204030204"/>
              <a:ea typeface="+mn-ea"/>
              <a:cs typeface="+mn-cs"/>
            </a:rPr>
            <a:t>Q) Does the service use an Electronic Palliative Care Coordination System? If not, how is EOLC coordinated across areas, and with external providers and services?</a:t>
          </a:r>
          <a:endParaRPr lang="en-GB" sz="1000" dirty="0"/>
        </a:p>
      </dgm:t>
    </dgm:pt>
    <dgm:pt modelId="{08A441CE-3AC4-4277-88F9-8AF2E4A109AD}" type="parTrans" cxnId="{28D855E4-379D-41AA-8DA5-4BFC7026522B}">
      <dgm:prSet/>
      <dgm:spPr/>
      <dgm:t>
        <a:bodyPr/>
        <a:lstStyle/>
        <a:p>
          <a:endParaRPr lang="en-GB"/>
        </a:p>
      </dgm:t>
    </dgm:pt>
    <dgm:pt modelId="{16C354D5-868E-4798-998E-879B4B8A7979}" type="sibTrans" cxnId="{28D855E4-379D-41AA-8DA5-4BFC7026522B}">
      <dgm:prSet/>
      <dgm:spPr/>
      <dgm:t>
        <a:bodyPr/>
        <a:lstStyle/>
        <a:p>
          <a:endParaRPr lang="en-GB"/>
        </a:p>
      </dgm:t>
    </dgm:pt>
    <dgm:pt modelId="{3C3ACB90-71A1-4A85-BC73-42B1EAA8371E}">
      <dgm:prSet phldrT="[Text]" custT="1"/>
      <dgm:spPr/>
      <dgm:t>
        <a:bodyPr/>
        <a:lstStyle/>
        <a:p>
          <a:pPr>
            <a:buClrTx/>
            <a:buSzTx/>
            <a:buFont typeface="Arial" pitchFamily="34" charset="0"/>
            <a:buChar char=" "/>
          </a:pPr>
          <a:r>
            <a:rPr kumimoji="0" lang="en-GB" sz="1050" b="0" i="0" u="none" strike="noStrike" cap="none" spc="0" normalizeH="0" baseline="0" noProof="0" dirty="0">
              <a:ln>
                <a:noFill/>
              </a:ln>
              <a:solidFill>
                <a:prstClr val="black">
                  <a:lumMod val="85000"/>
                  <a:lumOff val="15000"/>
                </a:prstClr>
              </a:solidFill>
              <a:effectLst/>
              <a:uLnTx/>
              <a:uFillTx/>
              <a:latin typeface="Calibri Light" panose="020F0302020204030204"/>
              <a:ea typeface="+mn-ea"/>
              <a:cs typeface="+mn-cs"/>
            </a:rPr>
            <a:t>Q) Do people have personalised care plans and how do they ensure that care is delivered in line with these? </a:t>
          </a:r>
          <a:endParaRPr lang="en-GB" sz="1050" dirty="0"/>
        </a:p>
      </dgm:t>
    </dgm:pt>
    <dgm:pt modelId="{F40892D9-AC88-4ACC-ACBA-F09EA4354018}" type="parTrans" cxnId="{EE79C682-3356-421C-A9A0-0122AC223457}">
      <dgm:prSet/>
      <dgm:spPr/>
      <dgm:t>
        <a:bodyPr/>
        <a:lstStyle/>
        <a:p>
          <a:endParaRPr lang="en-GB"/>
        </a:p>
      </dgm:t>
    </dgm:pt>
    <dgm:pt modelId="{B2DCE899-22AA-4150-930A-F3B4DA143E1B}" type="sibTrans" cxnId="{EE79C682-3356-421C-A9A0-0122AC223457}">
      <dgm:prSet/>
      <dgm:spPr/>
      <dgm:t>
        <a:bodyPr/>
        <a:lstStyle/>
        <a:p>
          <a:endParaRPr lang="en-GB"/>
        </a:p>
      </dgm:t>
    </dgm:pt>
    <dgm:pt modelId="{7B7014E9-75DB-4273-8026-33A25D24566B}">
      <dgm:prSet phldrT="[Text]" custT="1"/>
      <dgm:spPr/>
      <dgm:t>
        <a:bodyPr/>
        <a:lstStyle/>
        <a:p>
          <a:pPr>
            <a:buClrTx/>
            <a:buSzTx/>
            <a:buFont typeface="Arial" pitchFamily="34" charset="0"/>
            <a:buChar char=" "/>
          </a:pPr>
          <a:r>
            <a:rPr kumimoji="0" lang="en-GB" sz="1050" b="0" i="0" u="none" strike="noStrike" cap="none" spc="0" normalizeH="0" baseline="0" noProof="0" dirty="0">
              <a:ln>
                <a:noFill/>
              </a:ln>
              <a:solidFill>
                <a:prstClr val="black">
                  <a:lumMod val="85000"/>
                  <a:lumOff val="15000"/>
                </a:prstClr>
              </a:solidFill>
              <a:effectLst/>
              <a:uLnTx/>
              <a:uFillTx/>
              <a:latin typeface="Calibri Light" panose="020F0302020204030204"/>
              <a:ea typeface="+mn-ea"/>
              <a:cs typeface="+mn-cs"/>
            </a:rPr>
            <a:t>Q) Are people told when they need to seek further help and advised what to do if their condition deteriorates? set out by the Leadership Alliance for the Care of Dying People? </a:t>
          </a:r>
          <a:endParaRPr lang="en-GB" sz="1050" dirty="0"/>
        </a:p>
      </dgm:t>
    </dgm:pt>
    <dgm:pt modelId="{8306427E-378E-497A-9CA5-4E39711CF325}" type="parTrans" cxnId="{3D1675B9-D1FB-423F-8E56-19ADAAD2948D}">
      <dgm:prSet/>
      <dgm:spPr/>
      <dgm:t>
        <a:bodyPr/>
        <a:lstStyle/>
        <a:p>
          <a:endParaRPr lang="en-GB"/>
        </a:p>
      </dgm:t>
    </dgm:pt>
    <dgm:pt modelId="{6D601FC0-30C4-4E00-A342-BCA1E20FF095}" type="sibTrans" cxnId="{3D1675B9-D1FB-423F-8E56-19ADAAD2948D}">
      <dgm:prSet/>
      <dgm:spPr/>
      <dgm:t>
        <a:bodyPr/>
        <a:lstStyle/>
        <a:p>
          <a:endParaRPr lang="en-GB"/>
        </a:p>
      </dgm:t>
    </dgm:pt>
    <dgm:pt modelId="{FF97C74B-6671-4777-A231-5D10A250FFA4}">
      <dgm:prSet/>
      <dgm:spPr/>
      <dgm:t>
        <a:bodyPr/>
        <a:lstStyle/>
        <a:p>
          <a:endParaRPr lang="en-GB"/>
        </a:p>
      </dgm:t>
    </dgm:pt>
    <dgm:pt modelId="{6C9BC05D-F397-4478-A855-3D322208F0A9}" type="parTrans" cxnId="{DCFCB4F7-691A-42AA-AA96-B5B451A3F067}">
      <dgm:prSet/>
      <dgm:spPr/>
      <dgm:t>
        <a:bodyPr/>
        <a:lstStyle/>
        <a:p>
          <a:endParaRPr lang="en-GB"/>
        </a:p>
      </dgm:t>
    </dgm:pt>
    <dgm:pt modelId="{96D52B2B-6A18-4C0D-BAFB-CB4CFFC18240}" type="sibTrans" cxnId="{DCFCB4F7-691A-42AA-AA96-B5B451A3F067}">
      <dgm:prSet/>
      <dgm:spPr/>
      <dgm:t>
        <a:bodyPr/>
        <a:lstStyle/>
        <a:p>
          <a:endParaRPr lang="en-GB"/>
        </a:p>
      </dgm:t>
    </dgm:pt>
    <dgm:pt modelId="{DE2CFABD-0D3B-4900-855B-7A878B44A030}">
      <dgm:prSet custT="1"/>
      <dgm:spPr/>
      <dgm:t>
        <a:bodyPr/>
        <a:lstStyle/>
        <a:p>
          <a:pPr>
            <a:buClrTx/>
            <a:buSzTx/>
            <a:buFont typeface="Arial" pitchFamily="34" charset="0"/>
            <a:buChar char=" "/>
          </a:pPr>
          <a:r>
            <a:rPr kumimoji="0" lang="en-GB" sz="1000" b="0" i="0" u="none" strike="noStrike" cap="none" spc="0" normalizeH="0" baseline="0" noProof="0" dirty="0">
              <a:ln>
                <a:noFill/>
              </a:ln>
              <a:solidFill>
                <a:prstClr val="black">
                  <a:lumMod val="85000"/>
                  <a:lumOff val="15000"/>
                </a:prstClr>
              </a:solidFill>
              <a:effectLst/>
              <a:uLnTx/>
              <a:uFillTx/>
              <a:latin typeface="Calibri Light" panose="020F0302020204030204"/>
              <a:ea typeface="+mn-ea"/>
              <a:cs typeface="+mn-cs"/>
            </a:rPr>
            <a:t>Q) How is technology and equipment used to enhance the delivery of effective care and treatment and to support people’s independence? </a:t>
          </a:r>
        </a:p>
      </dgm:t>
    </dgm:pt>
    <dgm:pt modelId="{9E4F1D02-7185-4E2A-8716-D306817454BE}" type="parTrans" cxnId="{C9EEB5D1-A09D-4F4F-B12F-49853F38CC9E}">
      <dgm:prSet/>
      <dgm:spPr/>
      <dgm:t>
        <a:bodyPr/>
        <a:lstStyle/>
        <a:p>
          <a:endParaRPr lang="en-GB"/>
        </a:p>
      </dgm:t>
    </dgm:pt>
    <dgm:pt modelId="{28F58872-E409-4D7B-A016-1224818B52BB}" type="sibTrans" cxnId="{C9EEB5D1-A09D-4F4F-B12F-49853F38CC9E}">
      <dgm:prSet/>
      <dgm:spPr/>
      <dgm:t>
        <a:bodyPr/>
        <a:lstStyle/>
        <a:p>
          <a:endParaRPr lang="en-GB"/>
        </a:p>
      </dgm:t>
    </dgm:pt>
    <dgm:pt modelId="{9DF88B36-AB53-47E9-BA51-28B175880C38}">
      <dgm:prSet phldrT="[Text]" custT="1"/>
      <dgm:spPr/>
      <dgm:t>
        <a:bodyPr/>
        <a:lstStyle/>
        <a:p>
          <a:pPr>
            <a:buClrTx/>
            <a:buSzTx/>
            <a:buFont typeface="Arial" pitchFamily="34" charset="0"/>
            <a:buChar char=" "/>
          </a:pPr>
          <a:r>
            <a:rPr kumimoji="0" lang="en-GB" sz="1000" b="0" i="0" u="none" strike="noStrike" cap="none" spc="0" normalizeH="0" baseline="0" noProof="0" dirty="0">
              <a:ln>
                <a:noFill/>
              </a:ln>
              <a:solidFill>
                <a:prstClr val="black">
                  <a:lumMod val="85000"/>
                  <a:lumOff val="15000"/>
                </a:prstClr>
              </a:solidFill>
              <a:effectLst/>
              <a:uLnTx/>
              <a:uFillTx/>
              <a:latin typeface="Calibri Light" panose="020F0302020204030204"/>
              <a:ea typeface="+mn-ea"/>
              <a:cs typeface="+mn-cs"/>
            </a:rPr>
            <a:t>Q) How does your service support and develop an approach that identifies patients where there is uncertainty about whether they may be approaching the end of life and are all patients approaching EOL identified in a timely way with appropriate action taken</a:t>
          </a:r>
          <a:endParaRPr lang="en-GB" sz="1000" dirty="0"/>
        </a:p>
      </dgm:t>
    </dgm:pt>
    <dgm:pt modelId="{0DF43908-76F2-4BB7-A743-419FEDBBD340}" type="parTrans" cxnId="{864790F4-ABD2-4D56-93C8-FC86FA709CA9}">
      <dgm:prSet/>
      <dgm:spPr/>
      <dgm:t>
        <a:bodyPr/>
        <a:lstStyle/>
        <a:p>
          <a:endParaRPr lang="en-GB"/>
        </a:p>
      </dgm:t>
    </dgm:pt>
    <dgm:pt modelId="{45C99F93-D593-413E-8DEF-39778EEBD35F}" type="sibTrans" cxnId="{864790F4-ABD2-4D56-93C8-FC86FA709CA9}">
      <dgm:prSet/>
      <dgm:spPr/>
      <dgm:t>
        <a:bodyPr/>
        <a:lstStyle/>
        <a:p>
          <a:endParaRPr lang="en-GB"/>
        </a:p>
      </dgm:t>
    </dgm:pt>
    <dgm:pt modelId="{27EB2276-CEC5-48C3-B918-DAE77CCF2BC3}">
      <dgm:prSet/>
      <dgm:spPr/>
      <dgm:t>
        <a:bodyPr/>
        <a:lstStyle/>
        <a:p>
          <a:pPr>
            <a:buClrTx/>
            <a:buSzTx/>
            <a:buFont typeface="Arial" pitchFamily="34" charset="0"/>
            <a:buChar char=" "/>
          </a:pPr>
          <a:endParaRPr kumimoji="0" lang="en-GB" b="0" i="0" u="none" strike="noStrike"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dgm:t>
    </dgm:pt>
    <dgm:pt modelId="{62A1BDA1-F4CF-4BD3-B62D-C39A73310458}" type="parTrans" cxnId="{25375E4B-3E9C-49EA-AAC1-CC2748D5A427}">
      <dgm:prSet/>
      <dgm:spPr/>
      <dgm:t>
        <a:bodyPr/>
        <a:lstStyle/>
        <a:p>
          <a:endParaRPr lang="en-GB"/>
        </a:p>
      </dgm:t>
    </dgm:pt>
    <dgm:pt modelId="{700634C8-E4F3-452D-B6E1-457F3AA1F6F0}" type="sibTrans" cxnId="{25375E4B-3E9C-49EA-AAC1-CC2748D5A427}">
      <dgm:prSet/>
      <dgm:spPr/>
      <dgm:t>
        <a:bodyPr/>
        <a:lstStyle/>
        <a:p>
          <a:endParaRPr lang="en-GB"/>
        </a:p>
      </dgm:t>
    </dgm:pt>
    <dgm:pt modelId="{E651A2B0-AD00-4B08-8A23-8C3E9C5EBA4F}" type="pres">
      <dgm:prSet presAssocID="{A13473B4-22B4-4524-AA45-4A51AA31E289}" presName="Name0" presStyleCnt="0">
        <dgm:presLayoutVars>
          <dgm:chMax val="1"/>
          <dgm:dir/>
          <dgm:animLvl val="ctr"/>
          <dgm:resizeHandles val="exact"/>
        </dgm:presLayoutVars>
      </dgm:prSet>
      <dgm:spPr/>
    </dgm:pt>
    <dgm:pt modelId="{64957D07-F35F-432D-A7C4-FF5CCCB1BD16}" type="pres">
      <dgm:prSet presAssocID="{B066DA3A-A6C0-41C8-B8A5-B7D83B0322E9}" presName="centerShape" presStyleLbl="node0" presStyleIdx="0" presStyleCnt="1" custScaleX="97198" custScaleY="95890" custLinFactNeighborX="-728"/>
      <dgm:spPr/>
    </dgm:pt>
    <dgm:pt modelId="{464C05F4-D463-4E30-81F9-B3D10737B01B}" type="pres">
      <dgm:prSet presAssocID="{D79B77DC-D82B-4EE6-A6DE-4486D9162068}" presName="node" presStyleLbl="node1" presStyleIdx="0" presStyleCnt="6" custScaleX="174944" custScaleY="167204" custRadScaleRad="108392" custRadScaleInc="3471">
        <dgm:presLayoutVars>
          <dgm:bulletEnabled val="1"/>
        </dgm:presLayoutVars>
      </dgm:prSet>
      <dgm:spPr/>
    </dgm:pt>
    <dgm:pt modelId="{D733539F-BB6B-4CA4-B47D-9BF8EE4336D9}" type="pres">
      <dgm:prSet presAssocID="{D79B77DC-D82B-4EE6-A6DE-4486D9162068}" presName="dummy" presStyleCnt="0"/>
      <dgm:spPr/>
    </dgm:pt>
    <dgm:pt modelId="{6E0D1E51-5A30-4333-94AB-22ED31B297CA}" type="pres">
      <dgm:prSet presAssocID="{58F4431D-4198-45DE-894A-BEBDC19D7F88}" presName="sibTrans" presStyleLbl="sibTrans2D1" presStyleIdx="0" presStyleCnt="6"/>
      <dgm:spPr/>
    </dgm:pt>
    <dgm:pt modelId="{BB6166C6-7212-478D-AA94-FB2B5AFDBFC1}" type="pres">
      <dgm:prSet presAssocID="{AF08D215-D3D9-416E-B287-5EBD475EC73A}" presName="node" presStyleLbl="node1" presStyleIdx="1" presStyleCnt="6" custScaleX="166571" custScaleY="167506" custRadScaleRad="140257" custRadScaleInc="4551">
        <dgm:presLayoutVars>
          <dgm:bulletEnabled val="1"/>
        </dgm:presLayoutVars>
      </dgm:prSet>
      <dgm:spPr/>
    </dgm:pt>
    <dgm:pt modelId="{E97E8927-6DB9-475E-9509-242728D7F4A7}" type="pres">
      <dgm:prSet presAssocID="{AF08D215-D3D9-416E-B287-5EBD475EC73A}" presName="dummy" presStyleCnt="0"/>
      <dgm:spPr/>
    </dgm:pt>
    <dgm:pt modelId="{BC29A5AA-F3E3-43E7-8DA4-949C0F00243F}" type="pres">
      <dgm:prSet presAssocID="{16C354D5-868E-4798-998E-879B4B8A7979}" presName="sibTrans" presStyleLbl="sibTrans2D1" presStyleIdx="1" presStyleCnt="6"/>
      <dgm:spPr/>
    </dgm:pt>
    <dgm:pt modelId="{CFFDABC7-6A7D-4024-8B6F-9F6E9D9ED9E8}" type="pres">
      <dgm:prSet presAssocID="{3C3ACB90-71A1-4A85-BC73-42B1EAA8371E}" presName="node" presStyleLbl="node1" presStyleIdx="2" presStyleCnt="6" custScaleX="163724" custScaleY="166741" custRadScaleRad="138606" custRadScaleInc="-1015">
        <dgm:presLayoutVars>
          <dgm:bulletEnabled val="1"/>
        </dgm:presLayoutVars>
      </dgm:prSet>
      <dgm:spPr/>
    </dgm:pt>
    <dgm:pt modelId="{A4D2B3E9-689E-4F30-95A5-FF7523038783}" type="pres">
      <dgm:prSet presAssocID="{3C3ACB90-71A1-4A85-BC73-42B1EAA8371E}" presName="dummy" presStyleCnt="0"/>
      <dgm:spPr/>
    </dgm:pt>
    <dgm:pt modelId="{2144805D-735F-4424-8FC3-F182669C79D7}" type="pres">
      <dgm:prSet presAssocID="{B2DCE899-22AA-4150-930A-F3B4DA143E1B}" presName="sibTrans" presStyleLbl="sibTrans2D1" presStyleIdx="2" presStyleCnt="6"/>
      <dgm:spPr/>
    </dgm:pt>
    <dgm:pt modelId="{3CB29A13-F6B8-4460-88A8-B3D98B02BDCD}" type="pres">
      <dgm:prSet presAssocID="{7B7014E9-75DB-4273-8026-33A25D24566B}" presName="node" presStyleLbl="node1" presStyleIdx="3" presStyleCnt="6" custScaleX="163876" custScaleY="169305" custRadScaleRad="113438" custRadScaleInc="3450">
        <dgm:presLayoutVars>
          <dgm:bulletEnabled val="1"/>
        </dgm:presLayoutVars>
      </dgm:prSet>
      <dgm:spPr/>
    </dgm:pt>
    <dgm:pt modelId="{EB54D0EA-5B42-4F7B-B8A4-F07DC54780C5}" type="pres">
      <dgm:prSet presAssocID="{7B7014E9-75DB-4273-8026-33A25D24566B}" presName="dummy" presStyleCnt="0"/>
      <dgm:spPr/>
    </dgm:pt>
    <dgm:pt modelId="{138E3889-BBFC-4830-B886-D94A6F7B3CF2}" type="pres">
      <dgm:prSet presAssocID="{6D601FC0-30C4-4E00-A342-BCA1E20FF095}" presName="sibTrans" presStyleLbl="sibTrans2D1" presStyleIdx="3" presStyleCnt="6"/>
      <dgm:spPr/>
    </dgm:pt>
    <dgm:pt modelId="{CD41F54A-0616-4157-87FD-A2367EE33AA2}" type="pres">
      <dgm:prSet presAssocID="{9DF88B36-AB53-47E9-BA51-28B175880C38}" presName="node" presStyleLbl="node1" presStyleIdx="4" presStyleCnt="6" custScaleX="171742" custScaleY="172294" custRadScaleRad="133119" custRadScaleInc="9538">
        <dgm:presLayoutVars>
          <dgm:bulletEnabled val="1"/>
        </dgm:presLayoutVars>
      </dgm:prSet>
      <dgm:spPr/>
    </dgm:pt>
    <dgm:pt modelId="{376D20E9-5063-4A85-9550-45B84E54992C}" type="pres">
      <dgm:prSet presAssocID="{9DF88B36-AB53-47E9-BA51-28B175880C38}" presName="dummy" presStyleCnt="0"/>
      <dgm:spPr/>
    </dgm:pt>
    <dgm:pt modelId="{04121D32-2AAE-4736-A61C-926F5814723B}" type="pres">
      <dgm:prSet presAssocID="{45C99F93-D593-413E-8DEF-39778EEBD35F}" presName="sibTrans" presStyleLbl="sibTrans2D1" presStyleIdx="4" presStyleCnt="6"/>
      <dgm:spPr/>
    </dgm:pt>
    <dgm:pt modelId="{20D070F7-39A6-44F0-AB40-4B1BBC7CB1FA}" type="pres">
      <dgm:prSet presAssocID="{DE2CFABD-0D3B-4900-855B-7A878B44A030}" presName="node" presStyleLbl="node1" presStyleIdx="5" presStyleCnt="6" custScaleX="181869" custScaleY="182019" custRadScaleRad="138166" custRadScaleInc="487">
        <dgm:presLayoutVars>
          <dgm:bulletEnabled val="1"/>
        </dgm:presLayoutVars>
      </dgm:prSet>
      <dgm:spPr/>
    </dgm:pt>
    <dgm:pt modelId="{FE4536E9-9D19-4B5D-A649-2E872D37E0B4}" type="pres">
      <dgm:prSet presAssocID="{DE2CFABD-0D3B-4900-855B-7A878B44A030}" presName="dummy" presStyleCnt="0"/>
      <dgm:spPr/>
    </dgm:pt>
    <dgm:pt modelId="{CFA37C8B-58E1-470D-B553-6C9541AD5580}" type="pres">
      <dgm:prSet presAssocID="{28F58872-E409-4D7B-A016-1224818B52BB}" presName="sibTrans" presStyleLbl="sibTrans2D1" presStyleIdx="5" presStyleCnt="6"/>
      <dgm:spPr/>
    </dgm:pt>
  </dgm:ptLst>
  <dgm:cxnLst>
    <dgm:cxn modelId="{C9226603-CD64-4E21-BDF6-D5F0F9750D34}" type="presOf" srcId="{28F58872-E409-4D7B-A016-1224818B52BB}" destId="{CFA37C8B-58E1-470D-B553-6C9541AD5580}" srcOrd="0" destOrd="0" presId="urn:microsoft.com/office/officeart/2005/8/layout/radial6"/>
    <dgm:cxn modelId="{C8A3B305-1C29-4883-9269-72EE0C8F0D8B}" type="presOf" srcId="{DE2CFABD-0D3B-4900-855B-7A878B44A030}" destId="{20D070F7-39A6-44F0-AB40-4B1BBC7CB1FA}" srcOrd="0" destOrd="0" presId="urn:microsoft.com/office/officeart/2005/8/layout/radial6"/>
    <dgm:cxn modelId="{9C9E790B-BEA7-4F6D-BE39-2D453C38A1D6}" type="presOf" srcId="{D79B77DC-D82B-4EE6-A6DE-4486D9162068}" destId="{464C05F4-D463-4E30-81F9-B3D10737B01B}" srcOrd="0" destOrd="0" presId="urn:microsoft.com/office/officeart/2005/8/layout/radial6"/>
    <dgm:cxn modelId="{A24C8B0D-2A1D-4B46-8923-3C9E721DACA5}" type="presOf" srcId="{6D601FC0-30C4-4E00-A342-BCA1E20FF095}" destId="{138E3889-BBFC-4830-B886-D94A6F7B3CF2}" srcOrd="0" destOrd="0" presId="urn:microsoft.com/office/officeart/2005/8/layout/radial6"/>
    <dgm:cxn modelId="{21759330-897C-4A40-B863-DA4610157838}" type="presOf" srcId="{B2DCE899-22AA-4150-930A-F3B4DA143E1B}" destId="{2144805D-735F-4424-8FC3-F182669C79D7}" srcOrd="0" destOrd="0" presId="urn:microsoft.com/office/officeart/2005/8/layout/radial6"/>
    <dgm:cxn modelId="{CC6B8C5E-A0F3-48A2-BAB7-B5682102AC5D}" type="presOf" srcId="{B066DA3A-A6C0-41C8-B8A5-B7D83B0322E9}" destId="{64957D07-F35F-432D-A7C4-FF5CCCB1BD16}" srcOrd="0" destOrd="0" presId="urn:microsoft.com/office/officeart/2005/8/layout/radial6"/>
    <dgm:cxn modelId="{2B37D648-6069-457B-A48E-31F8E913A97D}" type="presOf" srcId="{45C99F93-D593-413E-8DEF-39778EEBD35F}" destId="{04121D32-2AAE-4736-A61C-926F5814723B}" srcOrd="0" destOrd="0" presId="urn:microsoft.com/office/officeart/2005/8/layout/radial6"/>
    <dgm:cxn modelId="{25375E4B-3E9C-49EA-AAC1-CC2748D5A427}" srcId="{A13473B4-22B4-4524-AA45-4A51AA31E289}" destId="{27EB2276-CEC5-48C3-B918-DAE77CCF2BC3}" srcOrd="1" destOrd="0" parTransId="{62A1BDA1-F4CF-4BD3-B62D-C39A73310458}" sibTransId="{700634C8-E4F3-452D-B6E1-457F3AA1F6F0}"/>
    <dgm:cxn modelId="{19DF0A4E-B8CB-4DE4-935A-DAB963344D95}" type="presOf" srcId="{3C3ACB90-71A1-4A85-BC73-42B1EAA8371E}" destId="{CFFDABC7-6A7D-4024-8B6F-9F6E9D9ED9E8}" srcOrd="0" destOrd="0" presId="urn:microsoft.com/office/officeart/2005/8/layout/radial6"/>
    <dgm:cxn modelId="{B0CD9953-EDDB-4763-B9CC-1838A07882A2}" type="presOf" srcId="{9DF88B36-AB53-47E9-BA51-28B175880C38}" destId="{CD41F54A-0616-4157-87FD-A2367EE33AA2}" srcOrd="0" destOrd="0" presId="urn:microsoft.com/office/officeart/2005/8/layout/radial6"/>
    <dgm:cxn modelId="{EE79C682-3356-421C-A9A0-0122AC223457}" srcId="{B066DA3A-A6C0-41C8-B8A5-B7D83B0322E9}" destId="{3C3ACB90-71A1-4A85-BC73-42B1EAA8371E}" srcOrd="2" destOrd="0" parTransId="{F40892D9-AC88-4ACC-ACBA-F09EA4354018}" sibTransId="{B2DCE899-22AA-4150-930A-F3B4DA143E1B}"/>
    <dgm:cxn modelId="{5A931F85-9D37-443C-A730-E6A5A3359BD7}" type="presOf" srcId="{7B7014E9-75DB-4273-8026-33A25D24566B}" destId="{3CB29A13-F6B8-4460-88A8-B3D98B02BDCD}" srcOrd="0" destOrd="0" presId="urn:microsoft.com/office/officeart/2005/8/layout/radial6"/>
    <dgm:cxn modelId="{3D1675B9-D1FB-423F-8E56-19ADAAD2948D}" srcId="{B066DA3A-A6C0-41C8-B8A5-B7D83B0322E9}" destId="{7B7014E9-75DB-4273-8026-33A25D24566B}" srcOrd="3" destOrd="0" parTransId="{8306427E-378E-497A-9CA5-4E39711CF325}" sibTransId="{6D601FC0-30C4-4E00-A342-BCA1E20FF095}"/>
    <dgm:cxn modelId="{F3692AC0-826E-4D9E-97B9-CFD4C5D1B633}" type="presOf" srcId="{AF08D215-D3D9-416E-B287-5EBD475EC73A}" destId="{BB6166C6-7212-478D-AA94-FB2B5AFDBFC1}" srcOrd="0" destOrd="0" presId="urn:microsoft.com/office/officeart/2005/8/layout/radial6"/>
    <dgm:cxn modelId="{C7EDC6C3-0349-4488-88B7-D6DBB9175892}" srcId="{B066DA3A-A6C0-41C8-B8A5-B7D83B0322E9}" destId="{D79B77DC-D82B-4EE6-A6DE-4486D9162068}" srcOrd="0" destOrd="0" parTransId="{39A2ECAC-0923-4202-AD40-0A5DBAD18968}" sibTransId="{58F4431D-4198-45DE-894A-BEBDC19D7F88}"/>
    <dgm:cxn modelId="{EFFA62C5-952D-4F2A-9A10-88598ABDD0A3}" type="presOf" srcId="{A13473B4-22B4-4524-AA45-4A51AA31E289}" destId="{E651A2B0-AD00-4B08-8A23-8C3E9C5EBA4F}" srcOrd="0" destOrd="0" presId="urn:microsoft.com/office/officeart/2005/8/layout/radial6"/>
    <dgm:cxn modelId="{335DEDC5-D5F9-4135-A4C2-3756EFD4D530}" type="presOf" srcId="{58F4431D-4198-45DE-894A-BEBDC19D7F88}" destId="{6E0D1E51-5A30-4333-94AB-22ED31B297CA}" srcOrd="0" destOrd="0" presId="urn:microsoft.com/office/officeart/2005/8/layout/radial6"/>
    <dgm:cxn modelId="{C9EEB5D1-A09D-4F4F-B12F-49853F38CC9E}" srcId="{B066DA3A-A6C0-41C8-B8A5-B7D83B0322E9}" destId="{DE2CFABD-0D3B-4900-855B-7A878B44A030}" srcOrd="5" destOrd="0" parTransId="{9E4F1D02-7185-4E2A-8716-D306817454BE}" sibTransId="{28F58872-E409-4D7B-A016-1224818B52BB}"/>
    <dgm:cxn modelId="{D7B08DD6-420C-4E0C-88D8-CD72BB1AF4E6}" type="presOf" srcId="{16C354D5-868E-4798-998E-879B4B8A7979}" destId="{BC29A5AA-F3E3-43E7-8DA4-949C0F00243F}" srcOrd="0" destOrd="0" presId="urn:microsoft.com/office/officeart/2005/8/layout/radial6"/>
    <dgm:cxn modelId="{B3E399E0-E33E-4471-90A0-ACB406BA11DE}" srcId="{A13473B4-22B4-4524-AA45-4A51AA31E289}" destId="{B066DA3A-A6C0-41C8-B8A5-B7D83B0322E9}" srcOrd="0" destOrd="0" parTransId="{9F5FD9DF-0D9C-43CF-A445-A612724BCF62}" sibTransId="{F26F13C5-5AC3-45BF-906F-400922C2D9C8}"/>
    <dgm:cxn modelId="{28D855E4-379D-41AA-8DA5-4BFC7026522B}" srcId="{B066DA3A-A6C0-41C8-B8A5-B7D83B0322E9}" destId="{AF08D215-D3D9-416E-B287-5EBD475EC73A}" srcOrd="1" destOrd="0" parTransId="{08A441CE-3AC4-4277-88F9-8AF2E4A109AD}" sibTransId="{16C354D5-868E-4798-998E-879B4B8A7979}"/>
    <dgm:cxn modelId="{864790F4-ABD2-4D56-93C8-FC86FA709CA9}" srcId="{B066DA3A-A6C0-41C8-B8A5-B7D83B0322E9}" destId="{9DF88B36-AB53-47E9-BA51-28B175880C38}" srcOrd="4" destOrd="0" parTransId="{0DF43908-76F2-4BB7-A743-419FEDBBD340}" sibTransId="{45C99F93-D593-413E-8DEF-39778EEBD35F}"/>
    <dgm:cxn modelId="{DCFCB4F7-691A-42AA-AA96-B5B451A3F067}" srcId="{A13473B4-22B4-4524-AA45-4A51AA31E289}" destId="{FF97C74B-6671-4777-A231-5D10A250FFA4}" srcOrd="2" destOrd="0" parTransId="{6C9BC05D-F397-4478-A855-3D322208F0A9}" sibTransId="{96D52B2B-6A18-4C0D-BAFB-CB4CFFC18240}"/>
    <dgm:cxn modelId="{27071922-C488-466D-9B73-23E2E4049B5E}" type="presParOf" srcId="{E651A2B0-AD00-4B08-8A23-8C3E9C5EBA4F}" destId="{64957D07-F35F-432D-A7C4-FF5CCCB1BD16}" srcOrd="0" destOrd="0" presId="urn:microsoft.com/office/officeart/2005/8/layout/radial6"/>
    <dgm:cxn modelId="{EDD9B44B-35D3-4FCE-A95B-D90BB576FADB}" type="presParOf" srcId="{E651A2B0-AD00-4B08-8A23-8C3E9C5EBA4F}" destId="{464C05F4-D463-4E30-81F9-B3D10737B01B}" srcOrd="1" destOrd="0" presId="urn:microsoft.com/office/officeart/2005/8/layout/radial6"/>
    <dgm:cxn modelId="{47BE922F-75EB-46DA-8483-78B4394CBDBF}" type="presParOf" srcId="{E651A2B0-AD00-4B08-8A23-8C3E9C5EBA4F}" destId="{D733539F-BB6B-4CA4-B47D-9BF8EE4336D9}" srcOrd="2" destOrd="0" presId="urn:microsoft.com/office/officeart/2005/8/layout/radial6"/>
    <dgm:cxn modelId="{9F1EF8F4-011F-47A8-AF45-315C1CA93E8E}" type="presParOf" srcId="{E651A2B0-AD00-4B08-8A23-8C3E9C5EBA4F}" destId="{6E0D1E51-5A30-4333-94AB-22ED31B297CA}" srcOrd="3" destOrd="0" presId="urn:microsoft.com/office/officeart/2005/8/layout/radial6"/>
    <dgm:cxn modelId="{9317F19A-BAFA-403A-89F1-F49A0C17DDA3}" type="presParOf" srcId="{E651A2B0-AD00-4B08-8A23-8C3E9C5EBA4F}" destId="{BB6166C6-7212-478D-AA94-FB2B5AFDBFC1}" srcOrd="4" destOrd="0" presId="urn:microsoft.com/office/officeart/2005/8/layout/radial6"/>
    <dgm:cxn modelId="{54EE4C67-F2C2-4FC9-942D-F17C6044BB68}" type="presParOf" srcId="{E651A2B0-AD00-4B08-8A23-8C3E9C5EBA4F}" destId="{E97E8927-6DB9-475E-9509-242728D7F4A7}" srcOrd="5" destOrd="0" presId="urn:microsoft.com/office/officeart/2005/8/layout/radial6"/>
    <dgm:cxn modelId="{7E6A49B5-0ECF-43A5-800A-7169B4C5EAEB}" type="presParOf" srcId="{E651A2B0-AD00-4B08-8A23-8C3E9C5EBA4F}" destId="{BC29A5AA-F3E3-43E7-8DA4-949C0F00243F}" srcOrd="6" destOrd="0" presId="urn:microsoft.com/office/officeart/2005/8/layout/radial6"/>
    <dgm:cxn modelId="{3ABEACD6-9B5F-413E-8693-CD4E24921B24}" type="presParOf" srcId="{E651A2B0-AD00-4B08-8A23-8C3E9C5EBA4F}" destId="{CFFDABC7-6A7D-4024-8B6F-9F6E9D9ED9E8}" srcOrd="7" destOrd="0" presId="urn:microsoft.com/office/officeart/2005/8/layout/radial6"/>
    <dgm:cxn modelId="{F793561D-451F-42FC-BBA8-2F7DF6827945}" type="presParOf" srcId="{E651A2B0-AD00-4B08-8A23-8C3E9C5EBA4F}" destId="{A4D2B3E9-689E-4F30-95A5-FF7523038783}" srcOrd="8" destOrd="0" presId="urn:microsoft.com/office/officeart/2005/8/layout/radial6"/>
    <dgm:cxn modelId="{025D7FA2-53B0-4C19-AA3C-F64CFCC1E069}" type="presParOf" srcId="{E651A2B0-AD00-4B08-8A23-8C3E9C5EBA4F}" destId="{2144805D-735F-4424-8FC3-F182669C79D7}" srcOrd="9" destOrd="0" presId="urn:microsoft.com/office/officeart/2005/8/layout/radial6"/>
    <dgm:cxn modelId="{8B248B3B-B7B6-4033-B41F-D15CDFC3D759}" type="presParOf" srcId="{E651A2B0-AD00-4B08-8A23-8C3E9C5EBA4F}" destId="{3CB29A13-F6B8-4460-88A8-B3D98B02BDCD}" srcOrd="10" destOrd="0" presId="urn:microsoft.com/office/officeart/2005/8/layout/radial6"/>
    <dgm:cxn modelId="{965F5453-DD8D-4E14-8393-D561B73CF547}" type="presParOf" srcId="{E651A2B0-AD00-4B08-8A23-8C3E9C5EBA4F}" destId="{EB54D0EA-5B42-4F7B-B8A4-F07DC54780C5}" srcOrd="11" destOrd="0" presId="urn:microsoft.com/office/officeart/2005/8/layout/radial6"/>
    <dgm:cxn modelId="{459A2FD2-0E9E-403F-8CD4-E0DA218A591F}" type="presParOf" srcId="{E651A2B0-AD00-4B08-8A23-8C3E9C5EBA4F}" destId="{138E3889-BBFC-4830-B886-D94A6F7B3CF2}" srcOrd="12" destOrd="0" presId="urn:microsoft.com/office/officeart/2005/8/layout/radial6"/>
    <dgm:cxn modelId="{733649CC-610C-4718-BFA5-B5EE3853BA28}" type="presParOf" srcId="{E651A2B0-AD00-4B08-8A23-8C3E9C5EBA4F}" destId="{CD41F54A-0616-4157-87FD-A2367EE33AA2}" srcOrd="13" destOrd="0" presId="urn:microsoft.com/office/officeart/2005/8/layout/radial6"/>
    <dgm:cxn modelId="{92D61B4D-1C6E-42C3-A5A7-9607D21DD415}" type="presParOf" srcId="{E651A2B0-AD00-4B08-8A23-8C3E9C5EBA4F}" destId="{376D20E9-5063-4A85-9550-45B84E54992C}" srcOrd="14" destOrd="0" presId="urn:microsoft.com/office/officeart/2005/8/layout/radial6"/>
    <dgm:cxn modelId="{43E80056-7B03-4BBF-83BC-CE4D336261ED}" type="presParOf" srcId="{E651A2B0-AD00-4B08-8A23-8C3E9C5EBA4F}" destId="{04121D32-2AAE-4736-A61C-926F5814723B}" srcOrd="15" destOrd="0" presId="urn:microsoft.com/office/officeart/2005/8/layout/radial6"/>
    <dgm:cxn modelId="{C2EFC068-5491-4A6D-A128-E7AE689FFD18}" type="presParOf" srcId="{E651A2B0-AD00-4B08-8A23-8C3E9C5EBA4F}" destId="{20D070F7-39A6-44F0-AB40-4B1BBC7CB1FA}" srcOrd="16" destOrd="0" presId="urn:microsoft.com/office/officeart/2005/8/layout/radial6"/>
    <dgm:cxn modelId="{B58378DC-A4C4-4EC5-BBAB-F4B2BA2C3392}" type="presParOf" srcId="{E651A2B0-AD00-4B08-8A23-8C3E9C5EBA4F}" destId="{FE4536E9-9D19-4B5D-A649-2E872D37E0B4}" srcOrd="17" destOrd="0" presId="urn:microsoft.com/office/officeart/2005/8/layout/radial6"/>
    <dgm:cxn modelId="{9776714F-7F54-4307-A956-4E51314089EB}" type="presParOf" srcId="{E651A2B0-AD00-4B08-8A23-8C3E9C5EBA4F}" destId="{CFA37C8B-58E1-470D-B553-6C9541AD5580}"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6B37E2-D7E3-4DDB-812F-F350F218EFE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77BF774-4E22-431C-8A16-4514D968F90B}">
      <dgm:prSet/>
      <dgm:spPr/>
      <dgm:t>
        <a:bodyPr/>
        <a:lstStyle/>
        <a:p>
          <a:r>
            <a:rPr lang="en-GB" dirty="0"/>
            <a:t>If you are within the District Nursing team, the summary view has already been configured by your EMIS team for you to use.</a:t>
          </a:r>
        </a:p>
      </dgm:t>
    </dgm:pt>
    <dgm:pt modelId="{A7EA0363-4025-4DB7-BDD0-C90318585A25}" type="parTrans" cxnId="{A56C1348-DB6F-49AA-A5FA-2C8A61F63C86}">
      <dgm:prSet/>
      <dgm:spPr/>
      <dgm:t>
        <a:bodyPr/>
        <a:lstStyle/>
        <a:p>
          <a:endParaRPr lang="en-US"/>
        </a:p>
      </dgm:t>
    </dgm:pt>
    <dgm:pt modelId="{A58A09C2-8BC9-4D8D-9107-B997058511AD}" type="sibTrans" cxnId="{A56C1348-DB6F-49AA-A5FA-2C8A61F63C86}">
      <dgm:prSet/>
      <dgm:spPr/>
      <dgm:t>
        <a:bodyPr/>
        <a:lstStyle/>
        <a:p>
          <a:endParaRPr lang="en-US"/>
        </a:p>
      </dgm:t>
    </dgm:pt>
    <dgm:pt modelId="{282FE8CD-1824-4F47-9E70-C8854ADA5552}">
      <dgm:prSet/>
      <dgm:spPr/>
      <dgm:t>
        <a:bodyPr/>
        <a:lstStyle/>
        <a:p>
          <a:r>
            <a:rPr lang="en-GB"/>
            <a:t>GP Practices will need to configure this summary screen</a:t>
          </a:r>
          <a:endParaRPr lang="en-US"/>
        </a:p>
      </dgm:t>
    </dgm:pt>
    <dgm:pt modelId="{FF5A24F3-3586-4BE8-A99A-B8154BBA931C}" type="parTrans" cxnId="{D1F44D19-0D00-44FB-A2D6-D6CA821AA64A}">
      <dgm:prSet/>
      <dgm:spPr/>
      <dgm:t>
        <a:bodyPr/>
        <a:lstStyle/>
        <a:p>
          <a:endParaRPr lang="en-US"/>
        </a:p>
      </dgm:t>
    </dgm:pt>
    <dgm:pt modelId="{CD9FFA33-4AE2-44B2-988A-5FC0841EBE28}" type="sibTrans" cxnId="{D1F44D19-0D00-44FB-A2D6-D6CA821AA64A}">
      <dgm:prSet/>
      <dgm:spPr/>
      <dgm:t>
        <a:bodyPr/>
        <a:lstStyle/>
        <a:p>
          <a:endParaRPr lang="en-US"/>
        </a:p>
      </dgm:t>
    </dgm:pt>
    <dgm:pt modelId="{ECD02F9E-E8FB-44F3-A3FA-691CD1F8F51D}" type="pres">
      <dgm:prSet presAssocID="{786B37E2-D7E3-4DDB-812F-F350F218EFE7}" presName="root" presStyleCnt="0">
        <dgm:presLayoutVars>
          <dgm:dir/>
          <dgm:resizeHandles val="exact"/>
        </dgm:presLayoutVars>
      </dgm:prSet>
      <dgm:spPr/>
    </dgm:pt>
    <dgm:pt modelId="{E6763181-0B1A-4537-A53E-DB19F33B1D65}" type="pres">
      <dgm:prSet presAssocID="{F77BF774-4E22-431C-8A16-4514D968F90B}" presName="compNode" presStyleCnt="0"/>
      <dgm:spPr/>
    </dgm:pt>
    <dgm:pt modelId="{241A1270-52F8-4332-B779-F53B71FD4B4D}" type="pres">
      <dgm:prSet presAssocID="{F77BF774-4E22-431C-8A16-4514D968F9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8929D49F-BE7E-41E3-8C26-E734CCAF2E29}" type="pres">
      <dgm:prSet presAssocID="{F77BF774-4E22-431C-8A16-4514D968F90B}" presName="spaceRect" presStyleCnt="0"/>
      <dgm:spPr/>
    </dgm:pt>
    <dgm:pt modelId="{D0397497-F679-4E6B-AF4A-D96BE503F2AF}" type="pres">
      <dgm:prSet presAssocID="{F77BF774-4E22-431C-8A16-4514D968F90B}" presName="textRect" presStyleLbl="revTx" presStyleIdx="0" presStyleCnt="2">
        <dgm:presLayoutVars>
          <dgm:chMax val="1"/>
          <dgm:chPref val="1"/>
        </dgm:presLayoutVars>
      </dgm:prSet>
      <dgm:spPr/>
    </dgm:pt>
    <dgm:pt modelId="{A72C9613-EE90-4B60-8717-4C27934F0F4C}" type="pres">
      <dgm:prSet presAssocID="{A58A09C2-8BC9-4D8D-9107-B997058511AD}" presName="sibTrans" presStyleCnt="0"/>
      <dgm:spPr/>
    </dgm:pt>
    <dgm:pt modelId="{B1B30E79-9215-400B-A116-5F75719E7FAD}" type="pres">
      <dgm:prSet presAssocID="{282FE8CD-1824-4F47-9E70-C8854ADA5552}" presName="compNode" presStyleCnt="0"/>
      <dgm:spPr/>
    </dgm:pt>
    <dgm:pt modelId="{61718DBC-16F3-4744-8F08-C5EFDEEF8A6F}" type="pres">
      <dgm:prSet presAssocID="{282FE8CD-1824-4F47-9E70-C8854ADA555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4A71D3B-7E13-4983-B048-D48D638F5FA9}" type="pres">
      <dgm:prSet presAssocID="{282FE8CD-1824-4F47-9E70-C8854ADA5552}" presName="spaceRect" presStyleCnt="0"/>
      <dgm:spPr/>
    </dgm:pt>
    <dgm:pt modelId="{C6AB010E-0D63-4CA8-AB23-6FC8FF95DC64}" type="pres">
      <dgm:prSet presAssocID="{282FE8CD-1824-4F47-9E70-C8854ADA5552}" presName="textRect" presStyleLbl="revTx" presStyleIdx="1" presStyleCnt="2">
        <dgm:presLayoutVars>
          <dgm:chMax val="1"/>
          <dgm:chPref val="1"/>
        </dgm:presLayoutVars>
      </dgm:prSet>
      <dgm:spPr/>
    </dgm:pt>
  </dgm:ptLst>
  <dgm:cxnLst>
    <dgm:cxn modelId="{D1F44D19-0D00-44FB-A2D6-D6CA821AA64A}" srcId="{786B37E2-D7E3-4DDB-812F-F350F218EFE7}" destId="{282FE8CD-1824-4F47-9E70-C8854ADA5552}" srcOrd="1" destOrd="0" parTransId="{FF5A24F3-3586-4BE8-A99A-B8154BBA931C}" sibTransId="{CD9FFA33-4AE2-44B2-988A-5FC0841EBE28}"/>
    <dgm:cxn modelId="{3E79B52D-CF5A-4CF7-BBB0-70C76C28FD42}" type="presOf" srcId="{786B37E2-D7E3-4DDB-812F-F350F218EFE7}" destId="{ECD02F9E-E8FB-44F3-A3FA-691CD1F8F51D}" srcOrd="0" destOrd="0" presId="urn:microsoft.com/office/officeart/2018/2/layout/IconLabelList"/>
    <dgm:cxn modelId="{A56C1348-DB6F-49AA-A5FA-2C8A61F63C86}" srcId="{786B37E2-D7E3-4DDB-812F-F350F218EFE7}" destId="{F77BF774-4E22-431C-8A16-4514D968F90B}" srcOrd="0" destOrd="0" parTransId="{A7EA0363-4025-4DB7-BDD0-C90318585A25}" sibTransId="{A58A09C2-8BC9-4D8D-9107-B997058511AD}"/>
    <dgm:cxn modelId="{F6C09092-F6DD-43FC-B836-D422D4365BFF}" type="presOf" srcId="{F77BF774-4E22-431C-8A16-4514D968F90B}" destId="{D0397497-F679-4E6B-AF4A-D96BE503F2AF}" srcOrd="0" destOrd="0" presId="urn:microsoft.com/office/officeart/2018/2/layout/IconLabelList"/>
    <dgm:cxn modelId="{8A0F5AA7-D60B-45AC-A371-090BCBE76CF2}" type="presOf" srcId="{282FE8CD-1824-4F47-9E70-C8854ADA5552}" destId="{C6AB010E-0D63-4CA8-AB23-6FC8FF95DC64}" srcOrd="0" destOrd="0" presId="urn:microsoft.com/office/officeart/2018/2/layout/IconLabelList"/>
    <dgm:cxn modelId="{600B3780-D73F-43C6-A15B-BAB0D0E1E6DA}" type="presParOf" srcId="{ECD02F9E-E8FB-44F3-A3FA-691CD1F8F51D}" destId="{E6763181-0B1A-4537-A53E-DB19F33B1D65}" srcOrd="0" destOrd="0" presId="urn:microsoft.com/office/officeart/2018/2/layout/IconLabelList"/>
    <dgm:cxn modelId="{56B17C00-434E-4F72-8C4C-28EE891A32DA}" type="presParOf" srcId="{E6763181-0B1A-4537-A53E-DB19F33B1D65}" destId="{241A1270-52F8-4332-B779-F53B71FD4B4D}" srcOrd="0" destOrd="0" presId="urn:microsoft.com/office/officeart/2018/2/layout/IconLabelList"/>
    <dgm:cxn modelId="{65474244-A2D9-45C2-A392-35BEDE31BE1F}" type="presParOf" srcId="{E6763181-0B1A-4537-A53E-DB19F33B1D65}" destId="{8929D49F-BE7E-41E3-8C26-E734CCAF2E29}" srcOrd="1" destOrd="0" presId="urn:microsoft.com/office/officeart/2018/2/layout/IconLabelList"/>
    <dgm:cxn modelId="{9EC46E9C-7FFD-4B91-B389-88D78C1B945A}" type="presParOf" srcId="{E6763181-0B1A-4537-A53E-DB19F33B1D65}" destId="{D0397497-F679-4E6B-AF4A-D96BE503F2AF}" srcOrd="2" destOrd="0" presId="urn:microsoft.com/office/officeart/2018/2/layout/IconLabelList"/>
    <dgm:cxn modelId="{D9DD4623-3670-47CE-A6D6-35BC3F90C301}" type="presParOf" srcId="{ECD02F9E-E8FB-44F3-A3FA-691CD1F8F51D}" destId="{A72C9613-EE90-4B60-8717-4C27934F0F4C}" srcOrd="1" destOrd="0" presId="urn:microsoft.com/office/officeart/2018/2/layout/IconLabelList"/>
    <dgm:cxn modelId="{DABE68F7-713B-4C96-B809-12D492E57A6B}" type="presParOf" srcId="{ECD02F9E-E8FB-44F3-A3FA-691CD1F8F51D}" destId="{B1B30E79-9215-400B-A116-5F75719E7FAD}" srcOrd="2" destOrd="0" presId="urn:microsoft.com/office/officeart/2018/2/layout/IconLabelList"/>
    <dgm:cxn modelId="{F3962059-A7CD-4D17-93A3-652352A13C30}" type="presParOf" srcId="{B1B30E79-9215-400B-A116-5F75719E7FAD}" destId="{61718DBC-16F3-4744-8F08-C5EFDEEF8A6F}" srcOrd="0" destOrd="0" presId="urn:microsoft.com/office/officeart/2018/2/layout/IconLabelList"/>
    <dgm:cxn modelId="{8DDE61E9-5E8B-4272-819B-9C42AFD3FD5B}" type="presParOf" srcId="{B1B30E79-9215-400B-A116-5F75719E7FAD}" destId="{94A71D3B-7E13-4983-B048-D48D638F5FA9}" srcOrd="1" destOrd="0" presId="urn:microsoft.com/office/officeart/2018/2/layout/IconLabelList"/>
    <dgm:cxn modelId="{E86BBC11-FAF1-44C2-9485-DF079BBEF5EC}" type="presParOf" srcId="{B1B30E79-9215-400B-A116-5F75719E7FAD}" destId="{C6AB010E-0D63-4CA8-AB23-6FC8FF95DC6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19439-6173-4CCD-89DC-CEADFA704BFF}">
      <dsp:nvSpPr>
        <dsp:cNvPr id="0" name=""/>
        <dsp:cNvSpPr/>
      </dsp:nvSpPr>
      <dsp:spPr>
        <a:xfrm>
          <a:off x="1523574" y="1444984"/>
          <a:ext cx="3599785" cy="35997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Patient</a:t>
          </a:r>
        </a:p>
      </dsp:txBody>
      <dsp:txXfrm>
        <a:off x="2050750" y="1972160"/>
        <a:ext cx="2545433" cy="2545433"/>
      </dsp:txXfrm>
    </dsp:sp>
    <dsp:sp modelId="{FC6AA92A-B3C0-4694-8BE5-03B66CB2B422}">
      <dsp:nvSpPr>
        <dsp:cNvPr id="0" name=""/>
        <dsp:cNvSpPr/>
      </dsp:nvSpPr>
      <dsp:spPr>
        <a:xfrm>
          <a:off x="2423521" y="642"/>
          <a:ext cx="1799892" cy="17998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Ensures all elements of end-of-life care are addressed</a:t>
          </a:r>
        </a:p>
      </dsp:txBody>
      <dsp:txXfrm>
        <a:off x="2687109" y="264230"/>
        <a:ext cx="1272716" cy="1272716"/>
      </dsp:txXfrm>
    </dsp:sp>
    <dsp:sp modelId="{1A87895F-FF2B-4AC2-A186-C7F5C6B7F24E}">
      <dsp:nvSpPr>
        <dsp:cNvPr id="0" name=""/>
        <dsp:cNvSpPr/>
      </dsp:nvSpPr>
      <dsp:spPr>
        <a:xfrm>
          <a:off x="4453734" y="1172786"/>
          <a:ext cx="1799892" cy="17998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Ensures recognition of dying and documentation</a:t>
          </a:r>
        </a:p>
      </dsp:txBody>
      <dsp:txXfrm>
        <a:off x="4717322" y="1436374"/>
        <a:ext cx="1272716" cy="1272716"/>
      </dsp:txXfrm>
    </dsp:sp>
    <dsp:sp modelId="{A39DC5A2-25DC-4990-BD38-ED85F84F09DB}">
      <dsp:nvSpPr>
        <dsp:cNvPr id="0" name=""/>
        <dsp:cNvSpPr/>
      </dsp:nvSpPr>
      <dsp:spPr>
        <a:xfrm>
          <a:off x="4453734" y="3517074"/>
          <a:ext cx="1799892" cy="17998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Facilitates clear and timely documented decision making</a:t>
          </a:r>
        </a:p>
      </dsp:txBody>
      <dsp:txXfrm>
        <a:off x="4717322" y="3780662"/>
        <a:ext cx="1272716" cy="1272716"/>
      </dsp:txXfrm>
    </dsp:sp>
    <dsp:sp modelId="{A31E9CCF-149A-4C4E-83C0-58858FDAC92F}">
      <dsp:nvSpPr>
        <dsp:cNvPr id="0" name=""/>
        <dsp:cNvSpPr/>
      </dsp:nvSpPr>
      <dsp:spPr>
        <a:xfrm>
          <a:off x="2423521" y="4689218"/>
          <a:ext cx="1799892" cy="17998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Provides a consistent approach across all services</a:t>
          </a:r>
        </a:p>
      </dsp:txBody>
      <dsp:txXfrm>
        <a:off x="2687109" y="4952806"/>
        <a:ext cx="1272716" cy="1272716"/>
      </dsp:txXfrm>
    </dsp:sp>
    <dsp:sp modelId="{09695A4B-88B2-4E4A-8943-126FACDC17D6}">
      <dsp:nvSpPr>
        <dsp:cNvPr id="0" name=""/>
        <dsp:cNvSpPr/>
      </dsp:nvSpPr>
      <dsp:spPr>
        <a:xfrm>
          <a:off x="393308" y="3517074"/>
          <a:ext cx="1799892" cy="17998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Supports communication and documentation  of advanced care planning to all HCPs involved in the holistic delivery of care</a:t>
          </a:r>
        </a:p>
      </dsp:txBody>
      <dsp:txXfrm>
        <a:off x="656896" y="3780662"/>
        <a:ext cx="1272716" cy="1272716"/>
      </dsp:txXfrm>
    </dsp:sp>
    <dsp:sp modelId="{54161108-126A-4A7F-9D26-62A30FCD3667}">
      <dsp:nvSpPr>
        <dsp:cNvPr id="0" name=""/>
        <dsp:cNvSpPr/>
      </dsp:nvSpPr>
      <dsp:spPr>
        <a:xfrm>
          <a:off x="393308" y="1172786"/>
          <a:ext cx="1799892" cy="17998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Supports co-ordination of care</a:t>
          </a:r>
        </a:p>
      </dsp:txBody>
      <dsp:txXfrm>
        <a:off x="656896" y="1436374"/>
        <a:ext cx="1272716" cy="1272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7B143-446B-46FB-9D20-3B88C4B7ABF3}">
      <dsp:nvSpPr>
        <dsp:cNvPr id="0" name=""/>
        <dsp:cNvSpPr/>
      </dsp:nvSpPr>
      <dsp:spPr>
        <a:xfrm>
          <a:off x="0" y="0"/>
          <a:ext cx="7881256" cy="26566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0" i="0" kern="1200" dirty="0">
              <a:effectLst/>
              <a:latin typeface="Lato"/>
            </a:rPr>
            <a:t>NICE 2017 - People approaching the end of life receive consistent care that is </a:t>
          </a:r>
          <a:r>
            <a:rPr lang="en-GB" sz="1300" b="1" i="0" kern="1200" dirty="0">
              <a:effectLst/>
              <a:latin typeface="Lato"/>
            </a:rPr>
            <a:t>coordinated</a:t>
          </a:r>
          <a:r>
            <a:rPr lang="en-GB" sz="1300" b="0" i="0" kern="1200" dirty="0">
              <a:effectLst/>
              <a:latin typeface="Lato"/>
            </a:rPr>
            <a:t> effectively across all relevant settings and services, at any time of day or night.</a:t>
          </a:r>
        </a:p>
        <a:p>
          <a:pPr marL="0" lvl="0" indent="0" algn="l" defTabSz="577850">
            <a:lnSpc>
              <a:spcPct val="90000"/>
            </a:lnSpc>
            <a:spcBef>
              <a:spcPct val="0"/>
            </a:spcBef>
            <a:spcAft>
              <a:spcPct val="35000"/>
            </a:spcAft>
            <a:buNone/>
          </a:pPr>
          <a:r>
            <a:rPr lang="en-GB" sz="1300" b="0" i="0" kern="1200" dirty="0">
              <a:effectLst/>
              <a:latin typeface="Lato"/>
            </a:rPr>
            <a:t> EOLC is to be delivered by practitioners who are </a:t>
          </a:r>
          <a:r>
            <a:rPr lang="en-GB" sz="1300" b="1" i="0" kern="1200" dirty="0">
              <a:effectLst/>
              <a:latin typeface="Lato"/>
            </a:rPr>
            <a:t>aware of the person's current medical condition, care plan and preferences by f</a:t>
          </a:r>
          <a:r>
            <a:rPr lang="en-GB" sz="1300" b="1" kern="1200" dirty="0">
              <a:latin typeface="Lato"/>
            </a:rPr>
            <a:t>ollowing local policies and procedures for information sharing</a:t>
          </a:r>
          <a:endParaRPr lang="en-GB" sz="1300" kern="1200" dirty="0"/>
        </a:p>
      </dsp:txBody>
      <dsp:txXfrm>
        <a:off x="1848194" y="0"/>
        <a:ext cx="6033061" cy="2656694"/>
      </dsp:txXfrm>
    </dsp:sp>
    <dsp:sp modelId="{78911837-680E-4A67-8C75-1C45E8808FE0}">
      <dsp:nvSpPr>
        <dsp:cNvPr id="0" name=""/>
        <dsp:cNvSpPr/>
      </dsp:nvSpPr>
      <dsp:spPr>
        <a:xfrm>
          <a:off x="801760" y="1001014"/>
          <a:ext cx="516616" cy="654665"/>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DF09DC4-821E-4323-BB06-E65ED8E7D41F}">
      <dsp:nvSpPr>
        <dsp:cNvPr id="0" name=""/>
        <dsp:cNvSpPr/>
      </dsp:nvSpPr>
      <dsp:spPr>
        <a:xfrm>
          <a:off x="0" y="2928638"/>
          <a:ext cx="7881256" cy="27194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GB" sz="1300" b="1" i="0" kern="1200" dirty="0">
              <a:effectLst/>
              <a:latin typeface="KlavikaWebBasicRegular"/>
            </a:rPr>
            <a:t>Five Priorities of Care for the dying person 2014</a:t>
          </a:r>
          <a:endParaRPr lang="en-GB" sz="1300" b="0" i="0" kern="1200" dirty="0">
            <a:effectLst/>
            <a:latin typeface="KlavikaWebBasicRegular"/>
          </a:endParaRPr>
        </a:p>
        <a:p>
          <a:pPr marL="0" lvl="0" indent="0" algn="l" defTabSz="577850">
            <a:lnSpc>
              <a:spcPct val="90000"/>
            </a:lnSpc>
            <a:spcBef>
              <a:spcPct val="0"/>
            </a:spcBef>
            <a:spcAft>
              <a:spcPct val="35000"/>
            </a:spcAft>
            <a:buFont typeface="Arial" panose="020B0604020202020204" pitchFamily="34" charset="0"/>
            <a:buNone/>
          </a:pPr>
          <a:r>
            <a:rPr lang="en-GB" sz="1300" b="0" i="0" kern="1200" dirty="0">
              <a:effectLst/>
              <a:latin typeface="KlavikaWebBasicRegular"/>
            </a:rPr>
            <a:t>Key points:-</a:t>
          </a:r>
        </a:p>
        <a:p>
          <a:pPr marL="0" lvl="0" indent="0" algn="l" defTabSz="577850">
            <a:lnSpc>
              <a:spcPct val="90000"/>
            </a:lnSpc>
            <a:spcBef>
              <a:spcPct val="0"/>
            </a:spcBef>
            <a:spcAft>
              <a:spcPct val="35000"/>
            </a:spcAft>
            <a:buFont typeface="Arial" panose="020B0604020202020204" pitchFamily="34" charset="0"/>
            <a:buNone/>
          </a:pPr>
          <a:r>
            <a:rPr lang="en-GB" sz="1300" b="0" i="0" kern="1200" dirty="0">
              <a:effectLst/>
              <a:latin typeface="KlavikaWebBasicRegular"/>
            </a:rPr>
            <a:t>The Liverpool Care Pathway has been replaced by five priorities for care for dying people</a:t>
          </a:r>
        </a:p>
        <a:p>
          <a:pPr marL="0" lvl="0" indent="0" algn="l" defTabSz="577850">
            <a:lnSpc>
              <a:spcPct val="90000"/>
            </a:lnSpc>
            <a:spcBef>
              <a:spcPct val="0"/>
            </a:spcBef>
            <a:spcAft>
              <a:spcPct val="35000"/>
            </a:spcAft>
            <a:buFont typeface="Arial" panose="020B0604020202020204" pitchFamily="34" charset="0"/>
            <a:buNone/>
          </a:pPr>
          <a:r>
            <a:rPr lang="en-GB" sz="1300" b="0" i="0" kern="1200" dirty="0">
              <a:effectLst/>
              <a:latin typeface="KlavikaWebBasicRegular"/>
            </a:rPr>
            <a:t>1. Recognition of dying</a:t>
          </a:r>
        </a:p>
        <a:p>
          <a:pPr marL="0" lvl="0" indent="0" algn="l" defTabSz="577850">
            <a:lnSpc>
              <a:spcPct val="90000"/>
            </a:lnSpc>
            <a:spcBef>
              <a:spcPct val="0"/>
            </a:spcBef>
            <a:spcAft>
              <a:spcPct val="35000"/>
            </a:spcAft>
            <a:buFont typeface="Arial" panose="020B0604020202020204" pitchFamily="34" charset="0"/>
            <a:buNone/>
          </a:pPr>
          <a:r>
            <a:rPr lang="en-GB" sz="1300" b="0" i="0" kern="1200" dirty="0">
              <a:effectLst/>
              <a:latin typeface="KlavikaWebBasicRegular"/>
            </a:rPr>
            <a:t>2. Communicating with the patient sensitively and those who are important to them</a:t>
          </a:r>
        </a:p>
        <a:p>
          <a:pPr marL="0" lvl="0" indent="0" algn="l" defTabSz="577850">
            <a:lnSpc>
              <a:spcPct val="90000"/>
            </a:lnSpc>
            <a:spcBef>
              <a:spcPct val="0"/>
            </a:spcBef>
            <a:spcAft>
              <a:spcPct val="35000"/>
            </a:spcAft>
            <a:buFont typeface="Arial" panose="020B0604020202020204" pitchFamily="34" charset="0"/>
            <a:buNone/>
          </a:pPr>
          <a:r>
            <a:rPr lang="en-GB" sz="1300" b="0" i="0" kern="1200" dirty="0">
              <a:effectLst/>
              <a:latin typeface="KlavikaWebBasicRegular"/>
            </a:rPr>
            <a:t>3. Involving them and those important to them in the decision making in relation to their care.</a:t>
          </a:r>
        </a:p>
        <a:p>
          <a:pPr marL="0" lvl="0" indent="0" algn="l" defTabSz="577850">
            <a:lnSpc>
              <a:spcPct val="90000"/>
            </a:lnSpc>
            <a:spcBef>
              <a:spcPct val="0"/>
            </a:spcBef>
            <a:spcAft>
              <a:spcPct val="35000"/>
            </a:spcAft>
            <a:buFont typeface="Arial" panose="020B0604020202020204" pitchFamily="34" charset="0"/>
            <a:buNone/>
          </a:pPr>
          <a:r>
            <a:rPr lang="en-GB" sz="1300" b="0" i="0" kern="1200" dirty="0">
              <a:effectLst/>
              <a:latin typeface="KlavikaWebBasicRegular"/>
            </a:rPr>
            <a:t>4. Provision of multidisciplinary support</a:t>
          </a:r>
        </a:p>
        <a:p>
          <a:pPr marL="0" lvl="0" indent="0" algn="l" defTabSz="577850">
            <a:lnSpc>
              <a:spcPct val="90000"/>
            </a:lnSpc>
            <a:spcBef>
              <a:spcPct val="0"/>
            </a:spcBef>
            <a:spcAft>
              <a:spcPct val="35000"/>
            </a:spcAft>
            <a:buFont typeface="Arial" panose="020B0604020202020204" pitchFamily="34" charset="0"/>
            <a:buNone/>
          </a:pPr>
          <a:r>
            <a:rPr lang="en-GB" sz="1300" b="0" i="0" kern="1200" dirty="0">
              <a:effectLst/>
              <a:latin typeface="KlavikaWebBasicRegular"/>
            </a:rPr>
            <a:t>5. </a:t>
          </a:r>
          <a:r>
            <a:rPr lang="en-GB" sz="1300" b="0" i="0" kern="1200">
              <a:effectLst/>
              <a:latin typeface="KlavikaWebBasicRegular"/>
            </a:rPr>
            <a:t>Creating </a:t>
          </a:r>
          <a:r>
            <a:rPr lang="en-GB" sz="1300" b="0" i="0" kern="1200" dirty="0">
              <a:effectLst/>
              <a:latin typeface="KlavikaWebBasicRegular"/>
            </a:rPr>
            <a:t>an individualised plan of care and delivering it with compassion.</a:t>
          </a:r>
          <a:endParaRPr lang="en-GB" sz="1300" kern="1200" dirty="0"/>
        </a:p>
      </dsp:txBody>
      <dsp:txXfrm>
        <a:off x="1848194" y="2928638"/>
        <a:ext cx="6033061" cy="2719432"/>
      </dsp:txXfrm>
    </dsp:sp>
    <dsp:sp modelId="{37F7FC33-BF1B-4629-9730-2275ED072B30}">
      <dsp:nvSpPr>
        <dsp:cNvPr id="0" name=""/>
        <dsp:cNvSpPr/>
      </dsp:nvSpPr>
      <dsp:spPr>
        <a:xfrm>
          <a:off x="255952" y="3255883"/>
          <a:ext cx="1599627" cy="2175545"/>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90AEB-9009-431D-9CC3-C1F5050E1567}">
      <dsp:nvSpPr>
        <dsp:cNvPr id="0" name=""/>
        <dsp:cNvSpPr/>
      </dsp:nvSpPr>
      <dsp:spPr>
        <a:xfrm>
          <a:off x="0" y="223440"/>
          <a:ext cx="7874709" cy="11670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11165" tIns="270764" rIns="611165"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latin typeface="KlavikaWebBasicRegular"/>
            </a:rPr>
            <a:t>NHS England to make improvements in the quality of care for the dying</a:t>
          </a:r>
          <a:endParaRPr lang="en-GB" sz="1300" kern="1200" dirty="0"/>
        </a:p>
        <a:p>
          <a:pPr marL="114300" lvl="1" indent="-114300" algn="l" defTabSz="577850">
            <a:lnSpc>
              <a:spcPct val="90000"/>
            </a:lnSpc>
            <a:spcBef>
              <a:spcPct val="0"/>
            </a:spcBef>
            <a:spcAft>
              <a:spcPct val="15000"/>
            </a:spcAft>
            <a:buChar char="•"/>
          </a:pPr>
          <a:r>
            <a:rPr lang="en-GB" sz="1300" kern="1200" dirty="0">
              <a:latin typeface="KlavikaWebBasicRegular"/>
            </a:rPr>
            <a:t>NHS England to work with clinical commissioning groups to address the inconsistencies in the quality of care for the dying and drives improvement with better practices</a:t>
          </a:r>
        </a:p>
        <a:p>
          <a:pPr marL="114300" lvl="1" indent="-114300" algn="l" defTabSz="577850">
            <a:lnSpc>
              <a:spcPct val="90000"/>
            </a:lnSpc>
            <a:spcBef>
              <a:spcPct val="0"/>
            </a:spcBef>
            <a:spcAft>
              <a:spcPct val="15000"/>
            </a:spcAft>
            <a:buChar char="•"/>
          </a:pPr>
          <a:r>
            <a:rPr lang="en-GB" sz="1300" kern="1200" dirty="0">
              <a:latin typeface="KlavikaWebBasicRegular"/>
            </a:rPr>
            <a:t>The CQC to incorporate End of Life Care in the inspection program</a:t>
          </a:r>
        </a:p>
      </dsp:txBody>
      <dsp:txXfrm>
        <a:off x="0" y="223440"/>
        <a:ext cx="7874709" cy="1167075"/>
      </dsp:txXfrm>
    </dsp:sp>
    <dsp:sp modelId="{FDD73863-63B4-452E-A0BB-05AD437395C0}">
      <dsp:nvSpPr>
        <dsp:cNvPr id="0" name=""/>
        <dsp:cNvSpPr/>
      </dsp:nvSpPr>
      <dsp:spPr>
        <a:xfrm>
          <a:off x="393735" y="31560"/>
          <a:ext cx="5512296" cy="3837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8352" tIns="0" rIns="208352" bIns="0" numCol="1" spcCol="1270" anchor="ctr" anchorCtr="0">
          <a:noAutofit/>
        </a:bodyPr>
        <a:lstStyle/>
        <a:p>
          <a:pPr marL="0" lvl="0" indent="0" algn="l" defTabSz="577850">
            <a:lnSpc>
              <a:spcPct val="90000"/>
            </a:lnSpc>
            <a:spcBef>
              <a:spcPct val="0"/>
            </a:spcBef>
            <a:spcAft>
              <a:spcPct val="35000"/>
            </a:spcAft>
            <a:buNone/>
          </a:pPr>
          <a:r>
            <a:rPr lang="en-GB" sz="1300" kern="1200" dirty="0"/>
            <a:t>More Care Less Pathway - Recommendations</a:t>
          </a:r>
        </a:p>
      </dsp:txBody>
      <dsp:txXfrm>
        <a:off x="412469" y="50294"/>
        <a:ext cx="5474828" cy="346292"/>
      </dsp:txXfrm>
    </dsp:sp>
    <dsp:sp modelId="{2F09E07D-10AC-4923-B862-20618CD7DC5B}">
      <dsp:nvSpPr>
        <dsp:cNvPr id="0" name=""/>
        <dsp:cNvSpPr/>
      </dsp:nvSpPr>
      <dsp:spPr>
        <a:xfrm>
          <a:off x="0" y="1652595"/>
          <a:ext cx="7874709" cy="13923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11165" tIns="270764" rIns="611165"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latin typeface="KlavikaWebBasicRegular"/>
            </a:rPr>
            <a:t>Insufficient local prescribing guidelines in place, and lack of review.</a:t>
          </a:r>
          <a:endParaRPr lang="en-GB" sz="1300" kern="1200" dirty="0"/>
        </a:p>
        <a:p>
          <a:pPr marL="114300" lvl="1" indent="-114300" algn="l" defTabSz="577850">
            <a:lnSpc>
              <a:spcPct val="90000"/>
            </a:lnSpc>
            <a:spcBef>
              <a:spcPct val="0"/>
            </a:spcBef>
            <a:spcAft>
              <a:spcPct val="15000"/>
            </a:spcAft>
            <a:buChar char="•"/>
          </a:pPr>
          <a:r>
            <a:rPr lang="en-GB" sz="1300" kern="1200" dirty="0">
              <a:latin typeface="KlavikaWebBasicRegular"/>
            </a:rPr>
            <a:t>Increased support for prescribing practice through supervision and appraisal</a:t>
          </a:r>
        </a:p>
        <a:p>
          <a:pPr marL="114300" lvl="1" indent="-114300" algn="l" defTabSz="577850">
            <a:lnSpc>
              <a:spcPct val="90000"/>
            </a:lnSpc>
            <a:spcBef>
              <a:spcPct val="0"/>
            </a:spcBef>
            <a:spcAft>
              <a:spcPct val="15000"/>
            </a:spcAft>
            <a:buChar char="•"/>
          </a:pPr>
          <a:r>
            <a:rPr lang="en-GB" sz="1300" kern="1200" dirty="0">
              <a:latin typeface="KlavikaWebBasicRegular"/>
            </a:rPr>
            <a:t>Lack of total patient assessment through MDT to determine care needs.</a:t>
          </a:r>
        </a:p>
        <a:p>
          <a:pPr marL="114300" lvl="1" indent="-114300" algn="l" defTabSz="577850">
            <a:lnSpc>
              <a:spcPct val="90000"/>
            </a:lnSpc>
            <a:spcBef>
              <a:spcPct val="0"/>
            </a:spcBef>
            <a:spcAft>
              <a:spcPct val="15000"/>
            </a:spcAft>
            <a:buChar char="•"/>
          </a:pPr>
          <a:r>
            <a:rPr lang="en-GB" sz="1300" kern="1200" dirty="0">
              <a:latin typeface="KlavikaWebBasicRegular"/>
            </a:rPr>
            <a:t>Development of an open and honest organisation and promotion and safe facilitation of ‘freedom to speak up’ practices.</a:t>
          </a:r>
        </a:p>
      </dsp:txBody>
      <dsp:txXfrm>
        <a:off x="0" y="1652595"/>
        <a:ext cx="7874709" cy="1392300"/>
      </dsp:txXfrm>
    </dsp:sp>
    <dsp:sp modelId="{94E89F1F-1671-4505-BD56-B0775B889EFC}">
      <dsp:nvSpPr>
        <dsp:cNvPr id="0" name=""/>
        <dsp:cNvSpPr/>
      </dsp:nvSpPr>
      <dsp:spPr>
        <a:xfrm>
          <a:off x="393735" y="1460716"/>
          <a:ext cx="5512296" cy="3837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8352" tIns="0" rIns="208352" bIns="0" numCol="1" spcCol="1270" anchor="ctr" anchorCtr="0">
          <a:noAutofit/>
        </a:bodyPr>
        <a:lstStyle/>
        <a:p>
          <a:pPr marL="0" lvl="0" indent="0" algn="l" defTabSz="577850">
            <a:lnSpc>
              <a:spcPct val="90000"/>
            </a:lnSpc>
            <a:spcBef>
              <a:spcPct val="0"/>
            </a:spcBef>
            <a:spcAft>
              <a:spcPct val="35000"/>
            </a:spcAft>
            <a:buNone/>
          </a:pPr>
          <a:r>
            <a:rPr lang="en-GB" sz="1300" kern="1200" dirty="0"/>
            <a:t>Gosport Inquiry - Recommendations</a:t>
          </a:r>
        </a:p>
      </dsp:txBody>
      <dsp:txXfrm>
        <a:off x="412469" y="1479450"/>
        <a:ext cx="5474828" cy="346292"/>
      </dsp:txXfrm>
    </dsp:sp>
    <dsp:sp modelId="{82D776A1-672B-406A-BEAF-A53820A1EF7D}">
      <dsp:nvSpPr>
        <dsp:cNvPr id="0" name=""/>
        <dsp:cNvSpPr/>
      </dsp:nvSpPr>
      <dsp:spPr>
        <a:xfrm>
          <a:off x="0" y="3306976"/>
          <a:ext cx="7874709" cy="131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11165" tIns="270764" rIns="611165" bIns="92456" numCol="1" spcCol="1270" anchor="t" anchorCtr="0">
          <a:noAutofit/>
        </a:bodyPr>
        <a:lstStyle/>
        <a:p>
          <a:pPr marL="114300" lvl="1" indent="-114300" algn="l" defTabSz="577850">
            <a:lnSpc>
              <a:spcPct val="90000"/>
            </a:lnSpc>
            <a:spcBef>
              <a:spcPct val="0"/>
            </a:spcBef>
            <a:spcAft>
              <a:spcPct val="15000"/>
            </a:spcAft>
            <a:buChar char="•"/>
          </a:pPr>
          <a:r>
            <a:rPr lang="en-GB" sz="1300" b="0" i="0" kern="1200" dirty="0">
              <a:effectLst/>
              <a:latin typeface="Frutiger W01"/>
            </a:rPr>
            <a:t>NHS staff, including doctors and nurses, should have a legal ‘duty of candour’ – so they are obliged to be honest, open and truthful in all their dealings with patients and the public – CQC to include in a regulatory approach.</a:t>
          </a:r>
          <a:endParaRPr lang="en-GB" sz="1300" kern="1200" dirty="0"/>
        </a:p>
        <a:p>
          <a:pPr marL="114300" lvl="1" indent="-114300" algn="l" defTabSz="577850">
            <a:lnSpc>
              <a:spcPct val="90000"/>
            </a:lnSpc>
            <a:spcBef>
              <a:spcPct val="0"/>
            </a:spcBef>
            <a:spcAft>
              <a:spcPct val="15000"/>
            </a:spcAft>
            <a:buChar char="•"/>
          </a:pPr>
          <a:r>
            <a:rPr lang="en-GB" sz="1300" b="0" i="0" kern="1200" dirty="0">
              <a:effectLst/>
              <a:latin typeface="Frutiger W01"/>
            </a:rPr>
            <a:t>A clear line of leadership needs to be established, so it is always clear who is ultimately ‘in charge’ when it comes to a particular patient</a:t>
          </a:r>
        </a:p>
      </dsp:txBody>
      <dsp:txXfrm>
        <a:off x="0" y="3306976"/>
        <a:ext cx="7874709" cy="1310400"/>
      </dsp:txXfrm>
    </dsp:sp>
    <dsp:sp modelId="{55A0D149-0287-43D0-B046-A0807CB36294}">
      <dsp:nvSpPr>
        <dsp:cNvPr id="0" name=""/>
        <dsp:cNvSpPr/>
      </dsp:nvSpPr>
      <dsp:spPr>
        <a:xfrm>
          <a:off x="393735" y="3115096"/>
          <a:ext cx="5512296" cy="3837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8352" tIns="0" rIns="208352" bIns="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KlavikaWebBasicRegular"/>
            </a:rPr>
            <a:t>Frances report - Recommendations</a:t>
          </a:r>
        </a:p>
      </dsp:txBody>
      <dsp:txXfrm>
        <a:off x="412469" y="3133830"/>
        <a:ext cx="5474828"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37C8B-58E1-470D-B553-6C9541AD5580}">
      <dsp:nvSpPr>
        <dsp:cNvPr id="0" name=""/>
        <dsp:cNvSpPr/>
      </dsp:nvSpPr>
      <dsp:spPr>
        <a:xfrm>
          <a:off x="1423033" y="441863"/>
          <a:ext cx="4370361" cy="4370361"/>
        </a:xfrm>
        <a:prstGeom prst="blockArc">
          <a:avLst>
            <a:gd name="adj1" fmla="val 13030256"/>
            <a:gd name="adj2" fmla="val 17658597"/>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121D32-2AAE-4736-A61C-926F5814723B}">
      <dsp:nvSpPr>
        <dsp:cNvPr id="0" name=""/>
        <dsp:cNvSpPr/>
      </dsp:nvSpPr>
      <dsp:spPr>
        <a:xfrm>
          <a:off x="1348055" y="535193"/>
          <a:ext cx="4370361" cy="4370361"/>
        </a:xfrm>
        <a:prstGeom prst="blockArc">
          <a:avLst>
            <a:gd name="adj1" fmla="val 8267542"/>
            <a:gd name="adj2" fmla="val 13222982"/>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8E3889-BBFC-4830-B886-D94A6F7B3CF2}">
      <dsp:nvSpPr>
        <dsp:cNvPr id="0" name=""/>
        <dsp:cNvSpPr/>
      </dsp:nvSpPr>
      <dsp:spPr>
        <a:xfrm>
          <a:off x="1523719" y="756727"/>
          <a:ext cx="4370361" cy="4370361"/>
        </a:xfrm>
        <a:prstGeom prst="blockArc">
          <a:avLst>
            <a:gd name="adj1" fmla="val 4215662"/>
            <a:gd name="adj2" fmla="val 8722965"/>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44805D-735F-4424-8FC3-F182669C79D7}">
      <dsp:nvSpPr>
        <dsp:cNvPr id="0" name=""/>
        <dsp:cNvSpPr/>
      </dsp:nvSpPr>
      <dsp:spPr>
        <a:xfrm>
          <a:off x="3132025" y="824136"/>
          <a:ext cx="4370361" cy="4370361"/>
        </a:xfrm>
        <a:prstGeom prst="blockArc">
          <a:avLst>
            <a:gd name="adj1" fmla="val 2205544"/>
            <a:gd name="adj2" fmla="val 6872341"/>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29A5AA-F3E3-43E7-8DA4-949C0F00243F}">
      <dsp:nvSpPr>
        <dsp:cNvPr id="0" name=""/>
        <dsp:cNvSpPr/>
      </dsp:nvSpPr>
      <dsp:spPr>
        <a:xfrm>
          <a:off x="3312584" y="612666"/>
          <a:ext cx="4370361" cy="4370361"/>
        </a:xfrm>
        <a:prstGeom prst="blockArc">
          <a:avLst>
            <a:gd name="adj1" fmla="val 19061096"/>
            <a:gd name="adj2" fmla="val 2653448"/>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0D1E51-5A30-4333-94AB-22ED31B297CA}">
      <dsp:nvSpPr>
        <dsp:cNvPr id="0" name=""/>
        <dsp:cNvSpPr/>
      </dsp:nvSpPr>
      <dsp:spPr>
        <a:xfrm>
          <a:off x="3174759" y="444882"/>
          <a:ext cx="4370361" cy="4370361"/>
        </a:xfrm>
        <a:prstGeom prst="blockArc">
          <a:avLst>
            <a:gd name="adj1" fmla="val 14753254"/>
            <a:gd name="adj2" fmla="val 19410753"/>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957D07-F35F-432D-A7C4-FF5CCCB1BD16}">
      <dsp:nvSpPr>
        <dsp:cNvPr id="0" name=""/>
        <dsp:cNvSpPr/>
      </dsp:nvSpPr>
      <dsp:spPr>
        <a:xfrm>
          <a:off x="3474571" y="1875530"/>
          <a:ext cx="1907438" cy="1881769"/>
        </a:xfrm>
        <a:prstGeom prst="ellipse">
          <a:avLst/>
        </a:prstGeom>
        <a:solidFill>
          <a:schemeClr val="accent1">
            <a:lumMod val="40000"/>
            <a:lumOff val="60000"/>
          </a:schemeClr>
        </a:solid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ClrTx/>
            <a:buSzTx/>
            <a:buFont typeface="Arial" pitchFamily="34" charset="0"/>
            <a:buNone/>
          </a:pPr>
          <a:r>
            <a:rPr kumimoji="0" lang="en-GB" sz="17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Can you provided evidence if the CQC ask these questions?</a:t>
          </a:r>
          <a:endParaRPr lang="en-GB" sz="1700" kern="1200" dirty="0"/>
        </a:p>
      </dsp:txBody>
      <dsp:txXfrm>
        <a:off x="3753909" y="2151109"/>
        <a:ext cx="1348762" cy="1330611"/>
      </dsp:txXfrm>
    </dsp:sp>
    <dsp:sp modelId="{464C05F4-D463-4E30-81F9-B3D10737B01B}">
      <dsp:nvSpPr>
        <dsp:cNvPr id="0" name=""/>
        <dsp:cNvSpPr/>
      </dsp:nvSpPr>
      <dsp:spPr>
        <a:xfrm>
          <a:off x="3285833" y="-467751"/>
          <a:ext cx="2403201" cy="22968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ClrTx/>
            <a:buSzTx/>
            <a:buFont typeface="Arial" pitchFamily="34" charset="0"/>
            <a:buNone/>
          </a:pPr>
          <a:r>
            <a:rPr kumimoji="0" lang="en-GB" sz="9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Q) How do staff ensure that if people have increased needs this is identified and responded to? (e.g. need for change to medication, especially if on syringe driver or if they need one)</a:t>
          </a:r>
          <a:endParaRPr lang="en-GB" sz="900" kern="1200" dirty="0"/>
        </a:p>
      </dsp:txBody>
      <dsp:txXfrm>
        <a:off x="3637774" y="-131381"/>
        <a:ext cx="1699319" cy="1624137"/>
      </dsp:txXfrm>
    </dsp:sp>
    <dsp:sp modelId="{BB6166C6-7212-478D-AA94-FB2B5AFDBFC1}">
      <dsp:nvSpPr>
        <dsp:cNvPr id="0" name=""/>
        <dsp:cNvSpPr/>
      </dsp:nvSpPr>
      <dsp:spPr>
        <a:xfrm>
          <a:off x="5932946" y="209546"/>
          <a:ext cx="2288182" cy="2301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Tx/>
            <a:buSzTx/>
            <a:buFont typeface="Arial" pitchFamily="34" charset="0"/>
            <a:buNone/>
          </a:pPr>
          <a:r>
            <a:rPr kumimoji="0" lang="en-GB" sz="1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Q) Does the service use an Electronic Palliative Care Coordination System? If not, how is EOLC coordinated across areas, and with external providers and services?</a:t>
          </a:r>
          <a:endParaRPr lang="en-GB" sz="1000" kern="1200" dirty="0"/>
        </a:p>
      </dsp:txBody>
      <dsp:txXfrm>
        <a:off x="6268042" y="546523"/>
        <a:ext cx="1617990" cy="1627072"/>
      </dsp:txXfrm>
    </dsp:sp>
    <dsp:sp modelId="{CFFDABC7-6A7D-4024-8B6F-9F6E9D9ED9E8}">
      <dsp:nvSpPr>
        <dsp:cNvPr id="0" name=""/>
        <dsp:cNvSpPr/>
      </dsp:nvSpPr>
      <dsp:spPr>
        <a:xfrm>
          <a:off x="5903727" y="3142187"/>
          <a:ext cx="2249072" cy="2290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ClrTx/>
            <a:buSzTx/>
            <a:buFont typeface="Arial" pitchFamily="34" charset="0"/>
            <a:buNone/>
          </a:pPr>
          <a:r>
            <a:rPr kumimoji="0" lang="en-GB" sz="105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Q) Do people have personalised care plans and how do they ensure that care is delivered in line with these? </a:t>
          </a:r>
          <a:endParaRPr lang="en-GB" sz="1050" kern="1200" dirty="0"/>
        </a:p>
      </dsp:txBody>
      <dsp:txXfrm>
        <a:off x="6233096" y="3477625"/>
        <a:ext cx="1590334" cy="1619641"/>
      </dsp:txXfrm>
    </dsp:sp>
    <dsp:sp modelId="{3CB29A13-F6B8-4460-88A8-B3D98B02BDCD}">
      <dsp:nvSpPr>
        <dsp:cNvPr id="0" name=""/>
        <dsp:cNvSpPr/>
      </dsp:nvSpPr>
      <dsp:spPr>
        <a:xfrm>
          <a:off x="3304630" y="3789273"/>
          <a:ext cx="2251160" cy="23257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ClrTx/>
            <a:buSzTx/>
            <a:buFont typeface="Arial" pitchFamily="34" charset="0"/>
            <a:buNone/>
          </a:pPr>
          <a:r>
            <a:rPr kumimoji="0" lang="en-GB" sz="105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Q) Are people told when they need to seek further help and advised what to do if their condition deteriorates? set out by the Leadership Alliance for the Care of Dying People? </a:t>
          </a:r>
          <a:endParaRPr lang="en-GB" sz="1050" kern="1200" dirty="0"/>
        </a:p>
      </dsp:txBody>
      <dsp:txXfrm>
        <a:off x="3634305" y="4129870"/>
        <a:ext cx="1591810" cy="1644545"/>
      </dsp:txXfrm>
    </dsp:sp>
    <dsp:sp modelId="{CD41F54A-0616-4157-87FD-A2367EE33AA2}">
      <dsp:nvSpPr>
        <dsp:cNvPr id="0" name=""/>
        <dsp:cNvSpPr/>
      </dsp:nvSpPr>
      <dsp:spPr>
        <a:xfrm>
          <a:off x="771662" y="2971797"/>
          <a:ext cx="2359216" cy="2366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Tx/>
            <a:buSzTx/>
            <a:buFont typeface="Arial" pitchFamily="34" charset="0"/>
            <a:buNone/>
          </a:pPr>
          <a:r>
            <a:rPr kumimoji="0" lang="en-GB" sz="1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Q) How does your service support and develop an approach that identifies patients where there is uncertainty about whether they may be approaching the end of life and are all patients approaching EOL identified in a timely way with appropriate action taken</a:t>
          </a:r>
          <a:endParaRPr lang="en-GB" sz="1000" kern="1200" dirty="0"/>
        </a:p>
      </dsp:txBody>
      <dsp:txXfrm>
        <a:off x="1117161" y="3318407"/>
        <a:ext cx="1668218" cy="1673578"/>
      </dsp:txXfrm>
    </dsp:sp>
    <dsp:sp modelId="{20D070F7-39A6-44F0-AB40-4B1BBC7CB1FA}">
      <dsp:nvSpPr>
        <dsp:cNvPr id="0" name=""/>
        <dsp:cNvSpPr/>
      </dsp:nvSpPr>
      <dsp:spPr>
        <a:xfrm>
          <a:off x="657223" y="86452"/>
          <a:ext cx="2498330" cy="2500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Tx/>
            <a:buSzTx/>
            <a:buFont typeface="Arial" pitchFamily="34" charset="0"/>
            <a:buNone/>
          </a:pPr>
          <a:r>
            <a:rPr kumimoji="0" lang="en-GB" sz="1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Q) How is technology and equipment used to enhance the delivery of effective care and treatment and to support people’s independence? </a:t>
          </a:r>
        </a:p>
      </dsp:txBody>
      <dsp:txXfrm>
        <a:off x="1023095" y="452626"/>
        <a:ext cx="1766586" cy="1768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A1270-52F8-4332-B779-F53B71FD4B4D}">
      <dsp:nvSpPr>
        <dsp:cNvPr id="0" name=""/>
        <dsp:cNvSpPr/>
      </dsp:nvSpPr>
      <dsp:spPr>
        <a:xfrm>
          <a:off x="1866862" y="23247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397497-F679-4E6B-AF4A-D96BE503F2AF}">
      <dsp:nvSpPr>
        <dsp:cNvPr id="0" name=""/>
        <dsp:cNvSpPr/>
      </dsp:nvSpPr>
      <dsp:spPr>
        <a:xfrm>
          <a:off x="678862" y="264676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dirty="0"/>
            <a:t>If you are within the District Nursing team, the summary view has already been configured by your EMIS team for you to use.</a:t>
          </a:r>
        </a:p>
      </dsp:txBody>
      <dsp:txXfrm>
        <a:off x="678862" y="2646762"/>
        <a:ext cx="4320000" cy="720000"/>
      </dsp:txXfrm>
    </dsp:sp>
    <dsp:sp modelId="{61718DBC-16F3-4744-8F08-C5EFDEEF8A6F}">
      <dsp:nvSpPr>
        <dsp:cNvPr id="0" name=""/>
        <dsp:cNvSpPr/>
      </dsp:nvSpPr>
      <dsp:spPr>
        <a:xfrm>
          <a:off x="6942862" y="23247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AB010E-0D63-4CA8-AB23-6FC8FF95DC64}">
      <dsp:nvSpPr>
        <dsp:cNvPr id="0" name=""/>
        <dsp:cNvSpPr/>
      </dsp:nvSpPr>
      <dsp:spPr>
        <a:xfrm>
          <a:off x="5754862" y="264676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GP Practices will need to configure this summary screen</a:t>
          </a:r>
          <a:endParaRPr lang="en-US" sz="1700" kern="1200"/>
        </a:p>
      </dsp:txBody>
      <dsp:txXfrm>
        <a:off x="5754862" y="264676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1AA03B8-6303-4BF4-8D52-E5F7FCCAB043}" type="datetimeFigureOut">
              <a:rPr lang="en-GB" smtClean="0"/>
              <a:t>08/04/2021</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4CEC1FD-3CE0-4DDE-83BA-5E7AC6BE9664}" type="slidenum">
              <a:rPr lang="en-GB" smtClean="0"/>
              <a:t>‹#›</a:t>
            </a:fld>
            <a:endParaRPr lang="en-GB"/>
          </a:p>
        </p:txBody>
      </p:sp>
    </p:spTree>
    <p:extLst>
      <p:ext uri="{BB962C8B-B14F-4D97-AF65-F5344CB8AC3E}">
        <p14:creationId xmlns:p14="http://schemas.microsoft.com/office/powerpoint/2010/main" val="1004603600"/>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A03B8-6303-4BF4-8D52-E5F7FCCAB043}" type="datetimeFigureOut">
              <a:rPr lang="en-GB" smtClean="0"/>
              <a:t>08/04/2021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CEC1FD-3CE0-4DDE-83BA-5E7AC6BE9664}" type="slidenum">
              <a:rPr lang="en-GB" smtClean="0"/>
              <a:t>‹#›</a:t>
            </a:fld>
            <a:endParaRPr lang="en-GB"/>
          </a:p>
        </p:txBody>
      </p:sp>
    </p:spTree>
    <p:extLst>
      <p:ext uri="{BB962C8B-B14F-4D97-AF65-F5344CB8AC3E}">
        <p14:creationId xmlns:p14="http://schemas.microsoft.com/office/powerpoint/2010/main" val="35338591"/>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A03B8-6303-4BF4-8D52-E5F7FCCAB043}" type="datetimeFigureOut">
              <a:rPr lang="en-GB" smtClean="0"/>
              <a:t>08/04/2021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CEC1FD-3CE0-4DDE-83BA-5E7AC6BE9664}" type="slidenum">
              <a:rPr lang="en-GB" smtClean="0"/>
              <a:t>‹#›</a:t>
            </a:fld>
            <a:endParaRPr lang="en-GB"/>
          </a:p>
        </p:txBody>
      </p:sp>
    </p:spTree>
    <p:extLst>
      <p:ext uri="{BB962C8B-B14F-4D97-AF65-F5344CB8AC3E}">
        <p14:creationId xmlns:p14="http://schemas.microsoft.com/office/powerpoint/2010/main" val="3113273620"/>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A03B8-6303-4BF4-8D52-E5F7FCCAB043}" type="datetimeFigureOut">
              <a:rPr lang="en-GB" smtClean="0"/>
              <a:t>08/04/2021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CEC1FD-3CE0-4DDE-83BA-5E7AC6BE9664}" type="slidenum">
              <a:rPr lang="en-GB" smtClean="0"/>
              <a:t>‹#›</a:t>
            </a:fld>
            <a:endParaRPr lang="en-GB"/>
          </a:p>
        </p:txBody>
      </p:sp>
    </p:spTree>
    <p:extLst>
      <p:ext uri="{BB962C8B-B14F-4D97-AF65-F5344CB8AC3E}">
        <p14:creationId xmlns:p14="http://schemas.microsoft.com/office/powerpoint/2010/main" val="1324357961"/>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A03B8-6303-4BF4-8D52-E5F7FCCAB043}" type="datetimeFigureOut">
              <a:rPr lang="en-GB" smtClean="0"/>
              <a:t>08/04/2021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CEC1FD-3CE0-4DDE-83BA-5E7AC6BE9664}" type="slidenum">
              <a:rPr lang="en-GB" smtClean="0"/>
              <a:t>‹#›</a:t>
            </a:fld>
            <a:endParaRPr lang="en-GB"/>
          </a:p>
        </p:txBody>
      </p:sp>
    </p:spTree>
    <p:extLst>
      <p:ext uri="{BB962C8B-B14F-4D97-AF65-F5344CB8AC3E}">
        <p14:creationId xmlns:p14="http://schemas.microsoft.com/office/powerpoint/2010/main" val="692915730"/>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A03B8-6303-4BF4-8D52-E5F7FCCAB043}" type="datetimeFigureOut">
              <a:rPr lang="en-GB" smtClean="0"/>
              <a:t>08/04/2021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CEC1FD-3CE0-4DDE-83BA-5E7AC6BE9664}" type="slidenum">
              <a:rPr lang="en-GB" smtClean="0"/>
              <a:t>‹#›</a:t>
            </a:fld>
            <a:endParaRPr lang="en-GB"/>
          </a:p>
        </p:txBody>
      </p:sp>
    </p:spTree>
    <p:extLst>
      <p:ext uri="{BB962C8B-B14F-4D97-AF65-F5344CB8AC3E}">
        <p14:creationId xmlns:p14="http://schemas.microsoft.com/office/powerpoint/2010/main" val="1038020678"/>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A03B8-6303-4BF4-8D52-E5F7FCCAB043}" type="datetimeFigureOut">
              <a:rPr lang="en-GB" smtClean="0"/>
              <a:t>08/04/2021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CEC1FD-3CE0-4DDE-83BA-5E7AC6BE9664}" type="slidenum">
              <a:rPr lang="en-GB" smtClean="0"/>
              <a:t>‹#›</a:t>
            </a:fld>
            <a:endParaRPr lang="en-GB"/>
          </a:p>
        </p:txBody>
      </p:sp>
    </p:spTree>
    <p:extLst>
      <p:ext uri="{BB962C8B-B14F-4D97-AF65-F5344CB8AC3E}">
        <p14:creationId xmlns:p14="http://schemas.microsoft.com/office/powerpoint/2010/main" val="1910407095"/>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A03B8-6303-4BF4-8D52-E5F7FCCAB043}" type="datetimeFigureOut">
              <a:rPr lang="en-GB" smtClean="0"/>
              <a:t>08/04/2021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CEC1FD-3CE0-4DDE-83BA-5E7AC6BE9664}" type="slidenum">
              <a:rPr lang="en-GB" smtClean="0"/>
              <a:t>‹#›</a:t>
            </a:fld>
            <a:endParaRPr lang="en-GB"/>
          </a:p>
        </p:txBody>
      </p:sp>
    </p:spTree>
    <p:extLst>
      <p:ext uri="{BB962C8B-B14F-4D97-AF65-F5344CB8AC3E}">
        <p14:creationId xmlns:p14="http://schemas.microsoft.com/office/powerpoint/2010/main" val="1310458137"/>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A03B8-6303-4BF4-8D52-E5F7FCCAB043}" type="datetimeFigureOut">
              <a:rPr lang="en-GB" smtClean="0"/>
              <a:t>08/04/2021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CEC1FD-3CE0-4DDE-83BA-5E7AC6BE9664}" type="slidenum">
              <a:rPr lang="en-GB" smtClean="0"/>
              <a:t>‹#›</a:t>
            </a:fld>
            <a:endParaRPr lang="en-GB"/>
          </a:p>
        </p:txBody>
      </p:sp>
    </p:spTree>
    <p:extLst>
      <p:ext uri="{BB962C8B-B14F-4D97-AF65-F5344CB8AC3E}">
        <p14:creationId xmlns:p14="http://schemas.microsoft.com/office/powerpoint/2010/main" val="3489668378"/>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1AA03B8-6303-4BF4-8D52-E5F7FCCAB043}" type="datetimeFigureOut">
              <a:rPr lang="en-GB" smtClean="0"/>
              <a:t>08/04/2021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4CEC1FD-3CE0-4DDE-83BA-5E7AC6BE9664}" type="slidenum">
              <a:rPr lang="en-GB" smtClean="0"/>
              <a:t>‹#›</a:t>
            </a:fld>
            <a:endParaRPr lang="en-GB"/>
          </a:p>
        </p:txBody>
      </p:sp>
    </p:spTree>
    <p:extLst>
      <p:ext uri="{BB962C8B-B14F-4D97-AF65-F5344CB8AC3E}">
        <p14:creationId xmlns:p14="http://schemas.microsoft.com/office/powerpoint/2010/main" val="3279722653"/>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D1AA03B8-6303-4BF4-8D52-E5F7FCCAB043}" type="datetimeFigureOut">
              <a:rPr lang="en-GB" smtClean="0"/>
              <a:t>08/04/2021</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4CEC1FD-3CE0-4DDE-83BA-5E7AC6BE9664}" type="slidenum">
              <a:rPr lang="en-GB" smtClean="0"/>
              <a:t>‹#›</a:t>
            </a:fld>
            <a:endParaRPr lang="en-GB"/>
          </a:p>
        </p:txBody>
      </p:sp>
    </p:spTree>
    <p:extLst>
      <p:ext uri="{BB962C8B-B14F-4D97-AF65-F5344CB8AC3E}">
        <p14:creationId xmlns:p14="http://schemas.microsoft.com/office/powerpoint/2010/main" val="3469108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7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1AA03B8-6303-4BF4-8D52-E5F7FCCAB043}" type="datetimeFigureOut">
              <a:rPr lang="en-GB" smtClean="0"/>
              <a:t>08/04/2021</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4CEC1FD-3CE0-4DDE-83BA-5E7AC6BE9664}" type="slidenum">
              <a:rPr lang="en-GB" smtClean="0"/>
              <a:t>‹#›</a:t>
            </a:fld>
            <a:endParaRPr lang="en-GB"/>
          </a:p>
        </p:txBody>
      </p:sp>
    </p:spTree>
    <p:extLst>
      <p:ext uri="{BB962C8B-B14F-4D97-AF65-F5344CB8AC3E}">
        <p14:creationId xmlns:p14="http://schemas.microsoft.com/office/powerpoint/2010/main" val="765018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750"/>
    </mc:Choice>
    <mc:Fallback xmlns="">
      <p:transition spd="slow"/>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NULL" TargetMode="External"/><Relationship Id="rId7" Type="http://schemas.openxmlformats.org/officeDocument/2006/relationships/image" Target="../media/image4.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1.png"/><Relationship Id="rId5" Type="http://schemas.openxmlformats.org/officeDocument/2006/relationships/slideLayout" Target="../slideLayouts/slideLayout2.xml"/><Relationship Id="rId4" Type="http://schemas.microsoft.com/office/2007/relationships/media" Target="../media/media1.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www.cheshire-epaige.nhs.uk/" TargetMode="External"/><Relationship Id="rId2" Type="http://schemas.openxmlformats.org/officeDocument/2006/relationships/hyperlink" Target="http://eolp.co.uk/" TargetMode="External"/><Relationship Id="rId1" Type="http://schemas.openxmlformats.org/officeDocument/2006/relationships/slideLayout" Target="../slideLayouts/slideLayout2.xml"/><Relationship Id="rId4" Type="http://schemas.openxmlformats.org/officeDocument/2006/relationships/hyperlink" Target="http://www.cheshire-epaige.nhs.uk/document-library/?top-category=gp-contract-quality-improvement-projects-2019-2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dale@echospice.org.uk" TargetMode="External"/><Relationship Id="rId2" Type="http://schemas.openxmlformats.org/officeDocument/2006/relationships/hyperlink" Target="mailto:mdrew@echospice.org.uk" TargetMode="External"/><Relationship Id="rId1" Type="http://schemas.openxmlformats.org/officeDocument/2006/relationships/slideLayout" Target="../slideLayouts/slideLayout7.xml"/><Relationship Id="rId4" Type="http://schemas.openxmlformats.org/officeDocument/2006/relationships/hyperlink" Target="mailto:kathryn.bailey@slhospice.co.u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4a"/><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hyperlink" Target="mailto:mdrew@echospice.org.uk" TargetMode="External"/><Relationship Id="rId5" Type="http://schemas.openxmlformats.org/officeDocument/2006/relationships/slideLayout" Target="../slideLayouts/slideLayout2.xml"/><Relationship Id="rId4" Type="http://schemas.openxmlformats.org/officeDocument/2006/relationships/audio" Target="../media/media2.m4a"/></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heshire-epaige.nhs.uk/wp-content/uploads/2019/07/How-to-Guide-for-Creating-Summary-Page-for-Last-Days-of-Life-1.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598CD-4A92-4A85-ABC4-CF4FA3FD51AD}"/>
              </a:ext>
            </a:extLst>
          </p:cNvPr>
          <p:cNvPicPr>
            <a:picLocks noChangeAspect="1"/>
          </p:cNvPicPr>
          <p:nvPr/>
        </p:nvPicPr>
        <p:blipFill rotWithShape="1">
          <a:blip r:embed="rId2"/>
          <a:srcRect t="23569" r="9091" b="3897"/>
          <a:stretch/>
        </p:blipFill>
        <p:spPr>
          <a:xfrm>
            <a:off x="20" y="0"/>
            <a:ext cx="12191980" cy="6857990"/>
          </a:xfrm>
          <a:prstGeom prst="rect">
            <a:avLst/>
          </a:prstGeom>
        </p:spPr>
      </p:pic>
      <p:sp>
        <p:nvSpPr>
          <p:cNvPr id="10" name="Rectangle 9">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19902-D82A-4729-827E-7ECDE616C94E}"/>
              </a:ext>
            </a:extLst>
          </p:cNvPr>
          <p:cNvSpPr>
            <a:spLocks noGrp="1"/>
          </p:cNvSpPr>
          <p:nvPr>
            <p:ph type="ctrTitle"/>
          </p:nvPr>
        </p:nvSpPr>
        <p:spPr>
          <a:xfrm>
            <a:off x="603504" y="2477347"/>
            <a:ext cx="6766928" cy="1645920"/>
          </a:xfrm>
        </p:spPr>
        <p:txBody>
          <a:bodyPr>
            <a:normAutofit/>
          </a:bodyPr>
          <a:lstStyle/>
          <a:p>
            <a:r>
              <a:rPr lang="en-GB" sz="5400">
                <a:solidFill>
                  <a:schemeClr val="tx1"/>
                </a:solidFill>
              </a:rPr>
              <a:t>Last Days of Life Template</a:t>
            </a:r>
          </a:p>
        </p:txBody>
      </p:sp>
      <p:sp>
        <p:nvSpPr>
          <p:cNvPr id="3" name="Subtitle 2">
            <a:extLst>
              <a:ext uri="{FF2B5EF4-FFF2-40B4-BE49-F238E27FC236}">
                <a16:creationId xmlns:a16="http://schemas.microsoft.com/office/drawing/2014/main" id="{26A781E8-FCF6-4A28-984A-C73809ADF71F}"/>
              </a:ext>
            </a:extLst>
          </p:cNvPr>
          <p:cNvSpPr>
            <a:spLocks noGrp="1"/>
          </p:cNvSpPr>
          <p:nvPr>
            <p:ph type="subTitle" idx="1"/>
          </p:nvPr>
        </p:nvSpPr>
        <p:spPr>
          <a:xfrm>
            <a:off x="667513" y="4206876"/>
            <a:ext cx="6702920" cy="530821"/>
          </a:xfrm>
        </p:spPr>
        <p:txBody>
          <a:bodyPr>
            <a:normAutofit/>
          </a:bodyPr>
          <a:lstStyle/>
          <a:p>
            <a:r>
              <a:rPr lang="en-GB" sz="2000" dirty="0">
                <a:solidFill>
                  <a:srgbClr val="24D6ED"/>
                </a:solidFill>
              </a:rPr>
              <a:t>End of Life Partnership and East Cheshire Hospice</a:t>
            </a:r>
          </a:p>
        </p:txBody>
      </p:sp>
    </p:spTree>
    <p:extLst>
      <p:ext uri="{BB962C8B-B14F-4D97-AF65-F5344CB8AC3E}">
        <p14:creationId xmlns:p14="http://schemas.microsoft.com/office/powerpoint/2010/main" val="21469153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A71E6-970D-4A72-AF7D-4D9EEFB036EB}"/>
              </a:ext>
            </a:extLst>
          </p:cNvPr>
          <p:cNvSpPr>
            <a:spLocks noGrp="1"/>
          </p:cNvSpPr>
          <p:nvPr>
            <p:ph type="title"/>
          </p:nvPr>
        </p:nvSpPr>
        <p:spPr>
          <a:xfrm>
            <a:off x="414536" y="527538"/>
            <a:ext cx="2988265" cy="4968101"/>
          </a:xfrm>
        </p:spPr>
        <p:txBody>
          <a:bodyPr>
            <a:normAutofit/>
          </a:bodyPr>
          <a:lstStyle/>
          <a:p>
            <a:r>
              <a:rPr lang="en-GB" sz="2400" b="1" dirty="0">
                <a:solidFill>
                  <a:schemeClr val="tx1"/>
                </a:solidFill>
              </a:rPr>
              <a:t>This animation shows how to add the Last Days of Life Summary tab to your Emis Ribbon </a:t>
            </a:r>
            <a:br>
              <a:rPr lang="en-GB" sz="2400" b="1" dirty="0">
                <a:solidFill>
                  <a:schemeClr val="tx1"/>
                </a:solidFill>
              </a:rPr>
            </a:br>
            <a:br>
              <a:rPr lang="en-GB" sz="2400" b="1" dirty="0">
                <a:solidFill>
                  <a:schemeClr val="tx1"/>
                </a:solidFill>
              </a:rPr>
            </a:br>
            <a:br>
              <a:rPr lang="en-GB" sz="2400" b="1" dirty="0">
                <a:solidFill>
                  <a:schemeClr val="tx1"/>
                </a:solidFill>
              </a:rPr>
            </a:br>
            <a:r>
              <a:rPr lang="en-GB" sz="2400" b="1" dirty="0">
                <a:solidFill>
                  <a:schemeClr val="tx1"/>
                </a:solidFill>
              </a:rPr>
              <a:t>Once it is added it will stay there  and can be used for any patient unless deleted.</a:t>
            </a:r>
            <a:br>
              <a:rPr lang="en-GB" sz="2400" b="1" dirty="0">
                <a:solidFill>
                  <a:srgbClr val="FFFFFF"/>
                </a:solidFill>
              </a:rPr>
            </a:br>
            <a:endParaRPr lang="en-GB" sz="2400" dirty="0">
              <a:solidFill>
                <a:srgbClr val="FFFFFF"/>
              </a:solidFill>
            </a:endParaRPr>
          </a:p>
        </p:txBody>
      </p:sp>
      <p:pic>
        <p:nvPicPr>
          <p:cNvPr id="4" name="Last Days of Life Summary Screen">
            <a:hlinkClick r:id="" action="ppaction://media"/>
            <a:extLst>
              <a:ext uri="{FF2B5EF4-FFF2-40B4-BE49-F238E27FC236}">
                <a16:creationId xmlns:a16="http://schemas.microsoft.com/office/drawing/2014/main" id="{6A98F0CB-EB30-4C14-A5F9-1C6D0038BB6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4343400" y="450612"/>
            <a:ext cx="7232650" cy="5461885"/>
          </a:xfrm>
        </p:spPr>
      </p:pic>
      <p:pic>
        <p:nvPicPr>
          <p:cNvPr id="3" name="Recorded Sound">
            <a:hlinkClick r:id="" action="ppaction://media"/>
            <a:extLst>
              <a:ext uri="{FF2B5EF4-FFF2-40B4-BE49-F238E27FC236}">
                <a16:creationId xmlns:a16="http://schemas.microsoft.com/office/drawing/2014/main" id="{97771D54-5AE3-4E8B-8AEC-34AE4AA6C566}"/>
              </a:ext>
            </a:extLst>
          </p:cNvPr>
          <p:cNvPicPr>
            <a:picLocks noChangeAspect="1"/>
          </p:cNvPicPr>
          <p:nvPr>
            <a:audioFile r:link="rId3"/>
            <p:extLst>
              <p:ext uri="{DAA4B4D4-6D71-4841-9C94-3DE7FCFB9230}">
                <p14:media xmlns:p14="http://schemas.microsoft.com/office/powerpoint/2010/main" r:embed="rId4">
                  <p14:trim st="1794" end="270.6712"/>
                </p14:media>
              </p:ext>
            </p:extLst>
          </p:nvPr>
        </p:nvPicPr>
        <p:blipFill>
          <a:blip r:embed="rId7"/>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565216716"/>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video fullScrn="1">
              <p:cMediaNode vol="80000">
                <p:cTn id="8" fill="remove" display="0">
                  <p:stCondLst>
                    <p:cond delay="indefinite"/>
                  </p:stCondLst>
                </p:cTn>
                <p:tgtEl>
                  <p:spTgt spid="4"/>
                </p:tgtEl>
              </p:cMediaNode>
            </p:video>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F4ABE3-B53F-4A71-A050-1DB41397E582}"/>
              </a:ext>
            </a:extLst>
          </p:cNvPr>
          <p:cNvPicPr>
            <a:picLocks noGrp="1" noChangeAspect="1"/>
          </p:cNvPicPr>
          <p:nvPr>
            <p:ph idx="1"/>
          </p:nvPr>
        </p:nvPicPr>
        <p:blipFill>
          <a:blip r:embed="rId4"/>
          <a:stretch>
            <a:fillRect/>
          </a:stretch>
        </p:blipFill>
        <p:spPr>
          <a:xfrm>
            <a:off x="1269242" y="1232410"/>
            <a:ext cx="9312857" cy="5166536"/>
          </a:xfrm>
          <a:ln>
            <a:solidFill>
              <a:schemeClr val="accent1"/>
            </a:solidFill>
          </a:ln>
        </p:spPr>
      </p:pic>
      <p:pic>
        <p:nvPicPr>
          <p:cNvPr id="3" name="Picture 2">
            <a:extLst>
              <a:ext uri="{FF2B5EF4-FFF2-40B4-BE49-F238E27FC236}">
                <a16:creationId xmlns:a16="http://schemas.microsoft.com/office/drawing/2014/main" id="{7C996220-F6A8-46EE-A5D8-1C0E329E11E3}"/>
              </a:ext>
            </a:extLst>
          </p:cNvPr>
          <p:cNvPicPr>
            <a:picLocks noChangeAspect="1"/>
          </p:cNvPicPr>
          <p:nvPr/>
        </p:nvPicPr>
        <p:blipFill>
          <a:blip r:embed="rId5"/>
          <a:stretch>
            <a:fillRect/>
          </a:stretch>
        </p:blipFill>
        <p:spPr>
          <a:xfrm>
            <a:off x="1356322" y="-89013"/>
            <a:ext cx="9138696" cy="1450974"/>
          </a:xfrm>
          <a:prstGeom prst="rect">
            <a:avLst/>
          </a:prstGeom>
        </p:spPr>
      </p:pic>
      <p:pic>
        <p:nvPicPr>
          <p:cNvPr id="4" name="Recorded Sound">
            <a:hlinkClick r:id="" action="ppaction://media"/>
            <a:extLst>
              <a:ext uri="{FF2B5EF4-FFF2-40B4-BE49-F238E27FC236}">
                <a16:creationId xmlns:a16="http://schemas.microsoft.com/office/drawing/2014/main" id="{EF709A6A-3BB9-42AB-BB03-3A893B2BCF3B}"/>
              </a:ext>
            </a:extLst>
          </p:cNvPr>
          <p:cNvPicPr>
            <a:picLocks noChangeAspect="1"/>
          </p:cNvPicPr>
          <p:nvPr>
            <a:audioFile r:link="rId1"/>
            <p:extLst>
              <p:ext uri="{DAA4B4D4-6D71-4841-9C94-3DE7FCFB9230}">
                <p14:media xmlns:p14="http://schemas.microsoft.com/office/powerpoint/2010/main" r:embed="rId2">
                  <p14:trim st="6209" end="3445.8072"/>
                </p14:media>
              </p:ext>
            </p:extLst>
          </p:nvPr>
        </p:nvPicPr>
        <p:blipFill>
          <a:blip r:embed="rId6"/>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472758600"/>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8AC4-1B7B-4DCC-AF2F-573E6E6CD7F6}"/>
              </a:ext>
            </a:extLst>
          </p:cNvPr>
          <p:cNvSpPr>
            <a:spLocks noGrp="1"/>
          </p:cNvSpPr>
          <p:nvPr>
            <p:ph type="title"/>
          </p:nvPr>
        </p:nvSpPr>
        <p:spPr/>
        <p:txBody>
          <a:bodyPr/>
          <a:lstStyle/>
          <a:p>
            <a:r>
              <a:rPr lang="en-GB" dirty="0"/>
              <a:t>Additional Resources</a:t>
            </a:r>
          </a:p>
        </p:txBody>
      </p:sp>
      <p:sp>
        <p:nvSpPr>
          <p:cNvPr id="3" name="Content Placeholder 2">
            <a:extLst>
              <a:ext uri="{FF2B5EF4-FFF2-40B4-BE49-F238E27FC236}">
                <a16:creationId xmlns:a16="http://schemas.microsoft.com/office/drawing/2014/main" id="{05ADFD92-F5B0-41ED-A1A2-ADD0DAEADD8D}"/>
              </a:ext>
            </a:extLst>
          </p:cNvPr>
          <p:cNvSpPr>
            <a:spLocks noGrp="1"/>
          </p:cNvSpPr>
          <p:nvPr>
            <p:ph idx="1"/>
          </p:nvPr>
        </p:nvSpPr>
        <p:spPr/>
        <p:txBody>
          <a:bodyPr>
            <a:normAutofit/>
          </a:bodyPr>
          <a:lstStyle/>
          <a:p>
            <a:r>
              <a:rPr lang="en-GB" sz="1800" dirty="0">
                <a:effectLst/>
                <a:ea typeface="Calibri" panose="020F0502020204030204" pitchFamily="34" charset="0"/>
              </a:rPr>
              <a:t>For further help and support on </a:t>
            </a:r>
            <a:r>
              <a:rPr lang="en-GB" sz="1800" b="1" i="1" dirty="0">
                <a:effectLst/>
                <a:ea typeface="Calibri" panose="020F0502020204030204" pitchFamily="34" charset="0"/>
              </a:rPr>
              <a:t>‘how to obtain the template’ </a:t>
            </a:r>
            <a:r>
              <a:rPr lang="en-GB" sz="1800" dirty="0">
                <a:ea typeface="Calibri" panose="020F0502020204030204" pitchFamily="34" charset="0"/>
              </a:rPr>
              <a:t>or to ask general advice </a:t>
            </a:r>
            <a:r>
              <a:rPr lang="en-GB" sz="1800" dirty="0">
                <a:effectLst/>
                <a:ea typeface="Calibri" panose="020F0502020204030204" pitchFamily="34" charset="0"/>
              </a:rPr>
              <a:t>there are additional resources that can be accessed:-</a:t>
            </a:r>
          </a:p>
          <a:p>
            <a:pPr>
              <a:buFont typeface="Wingdings" panose="05000000000000000000" pitchFamily="2" charset="2"/>
              <a:buChar char="Ø"/>
            </a:pPr>
            <a:r>
              <a:rPr lang="en-GB" sz="1800" b="1" dirty="0">
                <a:effectLst/>
                <a:ea typeface="Calibri" panose="020F0502020204030204" pitchFamily="34" charset="0"/>
              </a:rPr>
              <a:t>End of Life Partnership </a:t>
            </a:r>
            <a:r>
              <a:rPr lang="en-GB" sz="1800" dirty="0">
                <a:effectLst/>
                <a:ea typeface="Calibri" panose="020F0502020204030204" pitchFamily="34" charset="0"/>
              </a:rPr>
              <a:t>- </a:t>
            </a:r>
            <a:r>
              <a:rPr lang="en-GB" sz="1800" dirty="0">
                <a:effectLst/>
                <a:ea typeface="Calibri" panose="020F0502020204030204" pitchFamily="34" charset="0"/>
                <a:hlinkClick r:id="rId2"/>
              </a:rPr>
              <a:t>http://eolp.co.uk/</a:t>
            </a:r>
            <a:r>
              <a:rPr lang="en-GB" sz="1800" dirty="0">
                <a:effectLst/>
                <a:ea typeface="Calibri" panose="020F0502020204030204" pitchFamily="34" charset="0"/>
              </a:rPr>
              <a:t> - link available to </a:t>
            </a:r>
            <a:r>
              <a:rPr lang="en-GB" sz="1800" dirty="0">
                <a:ea typeface="Calibri" panose="020F0502020204030204" pitchFamily="34" charset="0"/>
              </a:rPr>
              <a:t>C</a:t>
            </a:r>
            <a:r>
              <a:rPr lang="en-GB" sz="1800" dirty="0">
                <a:effectLst/>
                <a:ea typeface="Calibri" panose="020F0502020204030204" pitchFamily="34" charset="0"/>
              </a:rPr>
              <a:t>heshire e-Paige </a:t>
            </a:r>
            <a:r>
              <a:rPr lang="en-GB" sz="1800" b="1" dirty="0">
                <a:effectLst/>
                <a:ea typeface="Calibri" panose="020F0502020204030204" pitchFamily="34" charset="0"/>
              </a:rPr>
              <a:t>or</a:t>
            </a:r>
            <a:r>
              <a:rPr lang="en-GB" sz="1800" dirty="0">
                <a:effectLst/>
                <a:ea typeface="Calibri" panose="020F0502020204030204" pitchFamily="34" charset="0"/>
              </a:rPr>
              <a:t> email </a:t>
            </a:r>
            <a:r>
              <a:rPr lang="en-GB" sz="1800" b="0" i="0" u="sng" dirty="0">
                <a:solidFill>
                  <a:srgbClr val="474AC6"/>
                </a:solidFill>
                <a:effectLst/>
              </a:rPr>
              <a:t> info@eolp.org.uk </a:t>
            </a:r>
          </a:p>
          <a:p>
            <a:pPr marL="0" indent="0">
              <a:buNone/>
            </a:pPr>
            <a:endParaRPr lang="en-GB" sz="1800" dirty="0">
              <a:effectLst/>
              <a:ea typeface="Calibri" panose="020F0502020204030204" pitchFamily="34" charset="0"/>
            </a:endParaRPr>
          </a:p>
          <a:p>
            <a:pPr>
              <a:buFont typeface="Wingdings" panose="05000000000000000000" pitchFamily="2" charset="2"/>
              <a:buChar char="Ø"/>
            </a:pPr>
            <a:r>
              <a:rPr lang="en-GB" sz="1800" b="1" dirty="0">
                <a:effectLst/>
                <a:ea typeface="Calibri" panose="020F0502020204030204" pitchFamily="34" charset="0"/>
              </a:rPr>
              <a:t>Cheshire EPAIGE- </a:t>
            </a:r>
            <a:r>
              <a:rPr lang="en-GB" sz="1800" dirty="0">
                <a:effectLst/>
                <a:ea typeface="Calibri" panose="020F0502020204030204" pitchFamily="34" charset="0"/>
                <a:hlinkClick r:id="rId3"/>
              </a:rPr>
              <a:t>http://www.cheshire-epaige.nhs.uk/</a:t>
            </a:r>
            <a:r>
              <a:rPr lang="en-GB" sz="1800" dirty="0">
                <a:effectLst/>
                <a:ea typeface="Calibri" panose="020F0502020204030204" pitchFamily="34" charset="0"/>
              </a:rPr>
              <a:t> </a:t>
            </a:r>
            <a:r>
              <a:rPr lang="en-GB" sz="1800" b="1" dirty="0">
                <a:effectLst/>
                <a:ea typeface="Calibri" panose="020F0502020204030204" pitchFamily="34" charset="0"/>
              </a:rPr>
              <a:t>→ </a:t>
            </a:r>
            <a:r>
              <a:rPr lang="en-GB" sz="1800" dirty="0">
                <a:effectLst/>
                <a:ea typeface="Calibri" panose="020F0502020204030204" pitchFamily="34" charset="0"/>
              </a:rPr>
              <a:t>Care in the Last Days of Life </a:t>
            </a:r>
            <a:r>
              <a:rPr lang="en-GB" sz="1800" b="1" dirty="0">
                <a:effectLst/>
                <a:ea typeface="Calibri" panose="020F0502020204030204" pitchFamily="34" charset="0"/>
              </a:rPr>
              <a:t>→</a:t>
            </a:r>
            <a:r>
              <a:rPr lang="en-GB" sz="1800" dirty="0">
                <a:effectLst/>
                <a:ea typeface="Calibri" panose="020F0502020204030204" pitchFamily="34" charset="0"/>
              </a:rPr>
              <a:t>NEW last Days of Life </a:t>
            </a:r>
          </a:p>
          <a:p>
            <a:pPr marL="0" indent="0">
              <a:buNone/>
            </a:pPr>
            <a:r>
              <a:rPr lang="en-GB" sz="1800" dirty="0">
                <a:effectLst/>
                <a:ea typeface="Calibri" panose="020F0502020204030204" pitchFamily="34" charset="0"/>
              </a:rPr>
              <a:t>   Template information </a:t>
            </a:r>
            <a:r>
              <a:rPr lang="en-GB" sz="1800" b="1" dirty="0">
                <a:effectLst/>
                <a:ea typeface="Calibri" panose="020F0502020204030204" pitchFamily="34" charset="0"/>
              </a:rPr>
              <a:t>or  </a:t>
            </a:r>
            <a:r>
              <a:rPr lang="en-GB" sz="1800" dirty="0">
                <a:effectLst/>
                <a:ea typeface="Calibri" panose="020F0502020204030204" pitchFamily="34" charset="0"/>
              </a:rPr>
              <a:t>GP quality improvement resources</a:t>
            </a:r>
            <a:r>
              <a:rPr lang="en-GB" sz="1800" b="1" dirty="0">
                <a:effectLst/>
                <a:ea typeface="Calibri" panose="020F0502020204030204" pitchFamily="34" charset="0"/>
              </a:rPr>
              <a:t> → </a:t>
            </a:r>
            <a:r>
              <a:rPr lang="en-GB" sz="1800" dirty="0">
                <a:effectLst/>
                <a:ea typeface="Calibri" panose="020F0502020204030204" pitchFamily="34" charset="0"/>
                <a:hlinkClick r:id="rId4"/>
              </a:rPr>
              <a:t>http://www.cheshire-epaige.nhs.uk/document-library/?top-category=gp-contract-quality-improvement-projects-2019-20</a:t>
            </a:r>
            <a:r>
              <a:rPr lang="en-GB" sz="1800" dirty="0">
                <a:effectLst/>
                <a:ea typeface="Calibri" panose="020F0502020204030204" pitchFamily="34" charset="0"/>
              </a:rPr>
              <a:t> </a:t>
            </a:r>
          </a:p>
          <a:p>
            <a:pPr>
              <a:buFont typeface="Wingdings" panose="05000000000000000000" pitchFamily="2" charset="2"/>
              <a:buChar char="Ø"/>
            </a:pPr>
            <a:endParaRPr lang="en-GB" sz="1800" dirty="0">
              <a:effectLst/>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527490741"/>
      </p:ext>
    </p:extLst>
  </p:cSld>
  <p:clrMapOvr>
    <a:masterClrMapping/>
  </p:clrMapOvr>
  <mc:AlternateContent xmlns:mc="http://schemas.openxmlformats.org/markup-compatibility/2006" xmlns:p14="http://schemas.microsoft.com/office/powerpoint/2010/main">
    <mc:Choice Requires="p14">
      <p:transition spd="slow" p14:dur="3750" advTm="27687"/>
    </mc:Choice>
    <mc:Fallback xmlns="">
      <p:transition spd="slow" advTm="2768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4CF799-35D1-4667-9766-7CC6F6C8D034}"/>
              </a:ext>
            </a:extLst>
          </p:cNvPr>
          <p:cNvSpPr txBox="1"/>
          <p:nvPr/>
        </p:nvSpPr>
        <p:spPr>
          <a:xfrm>
            <a:off x="657224" y="936711"/>
            <a:ext cx="2988265" cy="498457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4400" b="1" spc="-120" dirty="0">
                <a:solidFill>
                  <a:srgbClr val="FFFFFF"/>
                </a:solidFill>
                <a:latin typeface="+mj-lt"/>
                <a:ea typeface="+mj-ea"/>
                <a:cs typeface="+mj-cs"/>
              </a:rPr>
              <a:t>Local Support Links</a:t>
            </a:r>
          </a:p>
        </p:txBody>
      </p:sp>
      <p:sp>
        <p:nvSpPr>
          <p:cNvPr id="3" name="TextBox 2">
            <a:extLst>
              <a:ext uri="{FF2B5EF4-FFF2-40B4-BE49-F238E27FC236}">
                <a16:creationId xmlns:a16="http://schemas.microsoft.com/office/drawing/2014/main" id="{5F3EF35A-7EA8-4B2E-804F-B911B68A2773}"/>
              </a:ext>
            </a:extLst>
          </p:cNvPr>
          <p:cNvSpPr txBox="1"/>
          <p:nvPr/>
        </p:nvSpPr>
        <p:spPr>
          <a:xfrm>
            <a:off x="4614389" y="936711"/>
            <a:ext cx="6815992" cy="4984578"/>
          </a:xfrm>
          <a:prstGeom prst="rect">
            <a:avLst/>
          </a:prstGeom>
        </p:spPr>
        <p:txBody>
          <a:bodyPr vert="horz" lIns="91440" tIns="45720" rIns="91440" bIns="45720" rtlCol="0" anchor="ctr">
            <a:normAutofit/>
          </a:bodyPr>
          <a:lstStyle/>
          <a:p>
            <a:pPr defTabSz="914400">
              <a:lnSpc>
                <a:spcPct val="85000"/>
              </a:lnSpc>
              <a:spcAft>
                <a:spcPts val="600"/>
              </a:spcAft>
              <a:buFont typeface="Arial" pitchFamily="34" charset="0"/>
              <a:buChar char=" "/>
            </a:pPr>
            <a:endParaRPr lang="en-US" sz="1400" b="1" u="sng" dirty="0">
              <a:solidFill>
                <a:schemeClr val="tx1">
                  <a:lumMod val="85000"/>
                  <a:lumOff val="15000"/>
                </a:schemeClr>
              </a:solidFill>
              <a:effectLst/>
            </a:endParaRPr>
          </a:p>
          <a:p>
            <a:pPr defTabSz="914400">
              <a:lnSpc>
                <a:spcPct val="85000"/>
              </a:lnSpc>
              <a:spcAft>
                <a:spcPts val="600"/>
              </a:spcAft>
              <a:buFont typeface="Arial" pitchFamily="34" charset="0"/>
              <a:buChar char=" "/>
            </a:pPr>
            <a:endParaRPr lang="en-US" sz="1400" b="1" u="sng" dirty="0">
              <a:solidFill>
                <a:schemeClr val="tx1">
                  <a:lumMod val="85000"/>
                  <a:lumOff val="15000"/>
                </a:schemeClr>
              </a:solidFill>
            </a:endParaRPr>
          </a:p>
          <a:p>
            <a:pPr defTabSz="914400">
              <a:lnSpc>
                <a:spcPct val="85000"/>
              </a:lnSpc>
              <a:spcAft>
                <a:spcPts val="600"/>
              </a:spcAft>
              <a:buFont typeface="Arial" pitchFamily="34" charset="0"/>
              <a:buChar char=" "/>
            </a:pPr>
            <a:r>
              <a:rPr lang="en-US" sz="1400" b="1" u="sng" dirty="0">
                <a:solidFill>
                  <a:schemeClr val="tx1">
                    <a:lumMod val="85000"/>
                    <a:lumOff val="15000"/>
                  </a:schemeClr>
                </a:solidFill>
                <a:effectLst/>
              </a:rPr>
              <a:t>East Cheshire</a:t>
            </a:r>
          </a:p>
          <a:p>
            <a:pPr defTabSz="914400">
              <a:lnSpc>
                <a:spcPct val="85000"/>
              </a:lnSpc>
              <a:spcAft>
                <a:spcPts val="600"/>
              </a:spcAft>
              <a:buFont typeface="Arial" pitchFamily="34" charset="0"/>
              <a:buChar char=" "/>
            </a:pPr>
            <a:endParaRPr lang="en-US" sz="1400" b="1" u="sng" dirty="0">
              <a:solidFill>
                <a:schemeClr val="tx1">
                  <a:lumMod val="85000"/>
                  <a:lumOff val="15000"/>
                </a:schemeClr>
              </a:solidFill>
              <a:effectLst/>
            </a:endParaRPr>
          </a:p>
          <a:p>
            <a:pPr defTabSz="914400">
              <a:lnSpc>
                <a:spcPct val="85000"/>
              </a:lnSpc>
              <a:spcAft>
                <a:spcPts val="600"/>
              </a:spcAft>
            </a:pPr>
            <a:r>
              <a:rPr lang="en-US" sz="1400" b="1" dirty="0">
                <a:solidFill>
                  <a:schemeClr val="tx1">
                    <a:lumMod val="85000"/>
                    <a:lumOff val="15000"/>
                  </a:schemeClr>
                </a:solidFill>
                <a:effectLst/>
              </a:rPr>
              <a:t>East Cheshire Hospice </a:t>
            </a:r>
            <a:r>
              <a:rPr lang="en-US" sz="1400" dirty="0">
                <a:solidFill>
                  <a:schemeClr val="tx1">
                    <a:lumMod val="85000"/>
                    <a:lumOff val="15000"/>
                  </a:schemeClr>
                </a:solidFill>
                <a:effectLst/>
              </a:rPr>
              <a:t>– Mike Drew, IT Manager </a:t>
            </a:r>
            <a:r>
              <a:rPr lang="en-US" sz="1400" b="1" dirty="0">
                <a:solidFill>
                  <a:schemeClr val="tx1">
                    <a:lumMod val="85000"/>
                    <a:lumOff val="15000"/>
                  </a:schemeClr>
                </a:solidFill>
                <a:effectLst/>
              </a:rPr>
              <a:t>→</a:t>
            </a:r>
            <a:r>
              <a:rPr lang="en-US" sz="1400" dirty="0">
                <a:solidFill>
                  <a:schemeClr val="tx1">
                    <a:lumMod val="85000"/>
                    <a:lumOff val="15000"/>
                  </a:schemeClr>
                </a:solidFill>
                <a:effectLst/>
              </a:rPr>
              <a:t> </a:t>
            </a:r>
            <a:r>
              <a:rPr lang="en-US" sz="1400" dirty="0">
                <a:solidFill>
                  <a:schemeClr val="tx1">
                    <a:lumMod val="85000"/>
                    <a:lumOff val="15000"/>
                  </a:schemeClr>
                </a:solidFill>
                <a:effectLst/>
                <a:hlinkClick r:id="rId2"/>
              </a:rPr>
              <a:t>mdrew@echospice.org.uk</a:t>
            </a:r>
            <a:r>
              <a:rPr lang="en-US" sz="1400" dirty="0">
                <a:solidFill>
                  <a:schemeClr val="tx1">
                    <a:lumMod val="85000"/>
                    <a:lumOff val="15000"/>
                  </a:schemeClr>
                </a:solidFill>
                <a:effectLst/>
              </a:rPr>
              <a:t> </a:t>
            </a:r>
            <a:r>
              <a:rPr lang="en-US" sz="1400" b="1" dirty="0">
                <a:solidFill>
                  <a:schemeClr val="tx1">
                    <a:lumMod val="85000"/>
                    <a:lumOff val="15000"/>
                  </a:schemeClr>
                </a:solidFill>
                <a:effectLst/>
              </a:rPr>
              <a:t>or</a:t>
            </a:r>
            <a:r>
              <a:rPr lang="en-US" sz="1400" dirty="0">
                <a:solidFill>
                  <a:schemeClr val="tx1">
                    <a:lumMod val="85000"/>
                    <a:lumOff val="15000"/>
                  </a:schemeClr>
                </a:solidFill>
                <a:effectLst/>
              </a:rPr>
              <a:t> Sarah Dale, Director of Quality and Innovation </a:t>
            </a:r>
            <a:r>
              <a:rPr lang="en-US" sz="1400" b="1" dirty="0">
                <a:solidFill>
                  <a:schemeClr val="tx1">
                    <a:lumMod val="85000"/>
                    <a:lumOff val="15000"/>
                  </a:schemeClr>
                </a:solidFill>
                <a:effectLst/>
              </a:rPr>
              <a:t>→</a:t>
            </a:r>
            <a:r>
              <a:rPr lang="en-US" sz="1400" dirty="0">
                <a:solidFill>
                  <a:schemeClr val="tx1">
                    <a:lumMod val="85000"/>
                    <a:lumOff val="15000"/>
                  </a:schemeClr>
                </a:solidFill>
                <a:effectLst/>
                <a:hlinkClick r:id="rId3"/>
              </a:rPr>
              <a:t>sdale@echospice.org.uk</a:t>
            </a:r>
            <a:r>
              <a:rPr lang="en-US" sz="1400" dirty="0">
                <a:solidFill>
                  <a:schemeClr val="tx1">
                    <a:lumMod val="85000"/>
                    <a:lumOff val="15000"/>
                  </a:schemeClr>
                </a:solidFill>
                <a:effectLst/>
              </a:rPr>
              <a:t>  </a:t>
            </a:r>
          </a:p>
          <a:p>
            <a:pPr defTabSz="914400">
              <a:lnSpc>
                <a:spcPct val="85000"/>
              </a:lnSpc>
              <a:spcAft>
                <a:spcPts val="600"/>
              </a:spcAft>
              <a:buFont typeface="Arial" pitchFamily="34" charset="0"/>
              <a:buChar char=" "/>
            </a:pPr>
            <a:endParaRPr lang="en-US" sz="1400" dirty="0">
              <a:solidFill>
                <a:schemeClr val="tx1">
                  <a:lumMod val="85000"/>
                  <a:lumOff val="15000"/>
                </a:schemeClr>
              </a:solidFill>
              <a:effectLst/>
            </a:endParaRPr>
          </a:p>
          <a:p>
            <a:pPr defTabSz="914400">
              <a:lnSpc>
                <a:spcPct val="85000"/>
              </a:lnSpc>
              <a:spcAft>
                <a:spcPts val="600"/>
              </a:spcAft>
            </a:pPr>
            <a:r>
              <a:rPr lang="en-US" sz="1400" b="1" dirty="0">
                <a:solidFill>
                  <a:schemeClr val="tx1">
                    <a:lumMod val="85000"/>
                    <a:lumOff val="15000"/>
                  </a:schemeClr>
                </a:solidFill>
                <a:effectLst/>
              </a:rPr>
              <a:t>Specialist Palliative Care Team</a:t>
            </a:r>
            <a:r>
              <a:rPr lang="en-US" sz="1400" dirty="0">
                <a:solidFill>
                  <a:schemeClr val="tx1">
                    <a:lumMod val="85000"/>
                    <a:lumOff val="15000"/>
                  </a:schemeClr>
                </a:solidFill>
                <a:effectLst/>
              </a:rPr>
              <a:t>:-  Macmillan Specialist Palliative Care Team, Mon-Fri 9am-5pm</a:t>
            </a:r>
          </a:p>
          <a:p>
            <a:pPr defTabSz="914400">
              <a:lnSpc>
                <a:spcPct val="85000"/>
              </a:lnSpc>
              <a:spcAft>
                <a:spcPts val="600"/>
              </a:spcAft>
            </a:pPr>
            <a:r>
              <a:rPr lang="en-US" sz="1400" dirty="0">
                <a:solidFill>
                  <a:schemeClr val="tx1">
                    <a:lumMod val="85000"/>
                    <a:lumOff val="15000"/>
                  </a:schemeClr>
                </a:solidFill>
                <a:effectLst/>
              </a:rPr>
              <a:t>Hope House, MDGH, Tel: 01625 663177 Bleep: 1004</a:t>
            </a:r>
          </a:p>
          <a:p>
            <a:pPr defTabSz="914400">
              <a:lnSpc>
                <a:spcPct val="85000"/>
              </a:lnSpc>
              <a:spcAft>
                <a:spcPts val="600"/>
              </a:spcAft>
              <a:buFont typeface="Arial" pitchFamily="34" charset="0"/>
              <a:buChar char=" "/>
            </a:pPr>
            <a:endParaRPr lang="en-US" sz="1400" dirty="0">
              <a:solidFill>
                <a:schemeClr val="tx1">
                  <a:lumMod val="85000"/>
                  <a:lumOff val="15000"/>
                </a:schemeClr>
              </a:solidFill>
              <a:effectLst/>
            </a:endParaRPr>
          </a:p>
          <a:p>
            <a:pPr defTabSz="914400">
              <a:lnSpc>
                <a:spcPct val="85000"/>
              </a:lnSpc>
              <a:spcAft>
                <a:spcPts val="600"/>
              </a:spcAft>
              <a:buFont typeface="Arial" pitchFamily="34" charset="0"/>
              <a:buChar char=" "/>
            </a:pPr>
            <a:endParaRPr lang="en-US" sz="1400" dirty="0">
              <a:solidFill>
                <a:schemeClr val="tx1">
                  <a:lumMod val="85000"/>
                  <a:lumOff val="15000"/>
                </a:schemeClr>
              </a:solidFill>
            </a:endParaRPr>
          </a:p>
          <a:p>
            <a:pPr defTabSz="914400">
              <a:lnSpc>
                <a:spcPct val="85000"/>
              </a:lnSpc>
              <a:spcAft>
                <a:spcPts val="600"/>
              </a:spcAft>
              <a:buFont typeface="Arial" pitchFamily="34" charset="0"/>
              <a:buChar char=" "/>
            </a:pPr>
            <a:endParaRPr lang="en-US" sz="1400" dirty="0">
              <a:solidFill>
                <a:schemeClr val="tx1">
                  <a:lumMod val="85000"/>
                  <a:lumOff val="15000"/>
                </a:schemeClr>
              </a:solidFill>
            </a:endParaRPr>
          </a:p>
          <a:p>
            <a:pPr defTabSz="914400">
              <a:lnSpc>
                <a:spcPct val="85000"/>
              </a:lnSpc>
              <a:spcAft>
                <a:spcPts val="600"/>
              </a:spcAft>
              <a:buFont typeface="Arial" pitchFamily="34" charset="0"/>
              <a:buChar char=" "/>
            </a:pPr>
            <a:endParaRPr lang="en-US" sz="1400" dirty="0">
              <a:solidFill>
                <a:schemeClr val="tx1">
                  <a:lumMod val="85000"/>
                  <a:lumOff val="15000"/>
                </a:schemeClr>
              </a:solidFill>
            </a:endParaRPr>
          </a:p>
          <a:p>
            <a:pPr defTabSz="914400">
              <a:lnSpc>
                <a:spcPct val="85000"/>
              </a:lnSpc>
              <a:spcAft>
                <a:spcPts val="600"/>
              </a:spcAft>
            </a:pPr>
            <a:r>
              <a:rPr lang="en-US" sz="1400" b="1" u="sng" dirty="0">
                <a:solidFill>
                  <a:schemeClr val="tx1">
                    <a:lumMod val="85000"/>
                    <a:lumOff val="15000"/>
                  </a:schemeClr>
                </a:solidFill>
                <a:effectLst/>
              </a:rPr>
              <a:t>South Cheshire and Vale</a:t>
            </a:r>
          </a:p>
          <a:p>
            <a:pPr defTabSz="914400">
              <a:lnSpc>
                <a:spcPct val="85000"/>
              </a:lnSpc>
              <a:spcAft>
                <a:spcPts val="600"/>
              </a:spcAft>
              <a:buFont typeface="Arial" pitchFamily="34" charset="0"/>
              <a:buChar char=" "/>
            </a:pPr>
            <a:endParaRPr lang="en-US" sz="1400" b="1" u="sng" dirty="0">
              <a:solidFill>
                <a:schemeClr val="tx1">
                  <a:lumMod val="85000"/>
                  <a:lumOff val="15000"/>
                </a:schemeClr>
              </a:solidFill>
              <a:effectLst/>
            </a:endParaRPr>
          </a:p>
          <a:p>
            <a:pPr defTabSz="914400">
              <a:lnSpc>
                <a:spcPct val="85000"/>
              </a:lnSpc>
              <a:spcAft>
                <a:spcPts val="600"/>
              </a:spcAft>
            </a:pPr>
            <a:r>
              <a:rPr lang="en-US" sz="1400" b="1" dirty="0">
                <a:solidFill>
                  <a:schemeClr val="tx1">
                    <a:lumMod val="85000"/>
                    <a:lumOff val="15000"/>
                  </a:schemeClr>
                </a:solidFill>
                <a:effectLst/>
              </a:rPr>
              <a:t>St Luke's Hospice</a:t>
            </a:r>
            <a:r>
              <a:rPr lang="en-US" sz="1400" b="1" dirty="0">
                <a:solidFill>
                  <a:schemeClr val="tx1">
                    <a:lumMod val="85000"/>
                    <a:lumOff val="15000"/>
                  </a:schemeClr>
                </a:solidFill>
              </a:rPr>
              <a:t> –</a:t>
            </a:r>
            <a:r>
              <a:rPr lang="en-US" sz="1400" dirty="0">
                <a:solidFill>
                  <a:schemeClr val="tx1">
                    <a:lumMod val="85000"/>
                    <a:lumOff val="15000"/>
                  </a:schemeClr>
                </a:solidFill>
                <a:effectLst/>
              </a:rPr>
              <a:t> </a:t>
            </a:r>
            <a:r>
              <a:rPr lang="en-US" sz="1400" b="1" dirty="0">
                <a:solidFill>
                  <a:schemeClr val="tx1">
                    <a:lumMod val="85000"/>
                    <a:lumOff val="15000"/>
                  </a:schemeClr>
                </a:solidFill>
              </a:rPr>
              <a:t>Tel</a:t>
            </a:r>
            <a:r>
              <a:rPr lang="en-US" sz="1400" dirty="0">
                <a:solidFill>
                  <a:schemeClr val="tx1">
                    <a:lumMod val="85000"/>
                    <a:lumOff val="15000"/>
                  </a:schemeClr>
                </a:solidFill>
              </a:rPr>
              <a:t>: </a:t>
            </a:r>
            <a:r>
              <a:rPr lang="en-US" sz="1400" dirty="0">
                <a:solidFill>
                  <a:schemeClr val="tx1">
                    <a:lumMod val="85000"/>
                    <a:lumOff val="15000"/>
                  </a:schemeClr>
                </a:solidFill>
                <a:effectLst/>
              </a:rPr>
              <a:t>01606 551246 - Kathryn Bailey Clinical Data Quality Manager </a:t>
            </a:r>
            <a:r>
              <a:rPr lang="en-US" sz="1400" dirty="0">
                <a:solidFill>
                  <a:schemeClr val="tx1">
                    <a:lumMod val="85000"/>
                    <a:lumOff val="15000"/>
                  </a:schemeClr>
                </a:solidFill>
                <a:effectLst/>
                <a:hlinkClick r:id="rId4"/>
              </a:rPr>
              <a:t>kathryn.bailey@slhospice.co.uk</a:t>
            </a:r>
            <a:r>
              <a:rPr lang="en-US" sz="1400" dirty="0">
                <a:solidFill>
                  <a:schemeClr val="tx1">
                    <a:lumMod val="85000"/>
                    <a:lumOff val="15000"/>
                  </a:schemeClr>
                </a:solidFill>
                <a:effectLst/>
              </a:rPr>
              <a:t> </a:t>
            </a:r>
          </a:p>
          <a:p>
            <a:pPr defTabSz="914400">
              <a:lnSpc>
                <a:spcPct val="85000"/>
              </a:lnSpc>
              <a:spcAft>
                <a:spcPts val="600"/>
              </a:spcAft>
              <a:buFont typeface="Arial" pitchFamily="34" charset="0"/>
              <a:buChar char=" "/>
            </a:pPr>
            <a:endParaRPr lang="en-US" sz="1400" dirty="0">
              <a:solidFill>
                <a:schemeClr val="tx1">
                  <a:lumMod val="85000"/>
                  <a:lumOff val="15000"/>
                </a:schemeClr>
              </a:solidFill>
              <a:effectLst/>
            </a:endParaRPr>
          </a:p>
          <a:p>
            <a:pPr defTabSz="914400">
              <a:lnSpc>
                <a:spcPct val="85000"/>
              </a:lnSpc>
              <a:spcAft>
                <a:spcPts val="600"/>
              </a:spcAft>
            </a:pPr>
            <a:r>
              <a:rPr lang="en-US" sz="1400" dirty="0">
                <a:solidFill>
                  <a:schemeClr val="tx1">
                    <a:lumMod val="85000"/>
                    <a:lumOff val="15000"/>
                  </a:schemeClr>
                </a:solidFill>
                <a:effectLst/>
              </a:rPr>
              <a:t>General Practitioners can also contact the local Macmillan Specialist Palliative Care team</a:t>
            </a:r>
          </a:p>
        </p:txBody>
      </p:sp>
    </p:spTree>
    <p:extLst>
      <p:ext uri="{BB962C8B-B14F-4D97-AF65-F5344CB8AC3E}">
        <p14:creationId xmlns:p14="http://schemas.microsoft.com/office/powerpoint/2010/main" val="163309768"/>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9921BC-10B5-420F-8075-9520E9E1C72F}"/>
              </a:ext>
            </a:extLst>
          </p:cNvPr>
          <p:cNvSpPr>
            <a:spLocks noGrp="1"/>
          </p:cNvSpPr>
          <p:nvPr>
            <p:ph type="title"/>
          </p:nvPr>
        </p:nvSpPr>
        <p:spPr>
          <a:xfrm>
            <a:off x="603504" y="770467"/>
            <a:ext cx="4644060" cy="3398924"/>
          </a:xfrm>
        </p:spPr>
        <p:txBody>
          <a:bodyPr vert="horz" lIns="91440" tIns="45720" rIns="91440" bIns="45720" rtlCol="0" anchor="b">
            <a:normAutofit/>
          </a:bodyPr>
          <a:lstStyle/>
          <a:p>
            <a:pPr lvl="0">
              <a:lnSpc>
                <a:spcPct val="80000"/>
              </a:lnSpc>
            </a:pPr>
            <a:r>
              <a:rPr lang="en-US" sz="4500" b="1" kern="1200" spc="-120" baseline="0" dirty="0">
                <a:solidFill>
                  <a:srgbClr val="FFFFFF"/>
                </a:solidFill>
                <a:latin typeface="+mj-lt"/>
                <a:ea typeface="+mj-ea"/>
                <a:cs typeface="+mj-cs"/>
              </a:rPr>
              <a:t>1. Helps to support person-</a:t>
            </a:r>
            <a:r>
              <a:rPr lang="en-US" sz="4500" b="1" kern="1200" spc="-120" baseline="0" dirty="0" err="1">
                <a:solidFill>
                  <a:srgbClr val="FFFFFF"/>
                </a:solidFill>
                <a:latin typeface="+mj-lt"/>
                <a:ea typeface="+mj-ea"/>
                <a:cs typeface="+mj-cs"/>
              </a:rPr>
              <a:t>centred</a:t>
            </a:r>
            <a:r>
              <a:rPr lang="en-US" sz="4500" b="1" kern="1200" spc="-120" baseline="0" dirty="0">
                <a:solidFill>
                  <a:srgbClr val="FFFFFF"/>
                </a:solidFill>
                <a:latin typeface="+mj-lt"/>
                <a:ea typeface="+mj-ea"/>
                <a:cs typeface="+mj-cs"/>
              </a:rPr>
              <a:t> end of life care by:-</a:t>
            </a:r>
            <a:br>
              <a:rPr lang="en-US" sz="4500" kern="1200" spc="-120" baseline="0" dirty="0">
                <a:solidFill>
                  <a:srgbClr val="FFFFFF"/>
                </a:solidFill>
                <a:latin typeface="+mj-lt"/>
                <a:ea typeface="+mj-ea"/>
                <a:cs typeface="+mj-cs"/>
              </a:rPr>
            </a:br>
            <a:endParaRPr lang="en-US" sz="4500" kern="1200" spc="-120" baseline="0" dirty="0">
              <a:solidFill>
                <a:srgbClr val="FFFFFF"/>
              </a:solidFill>
              <a:latin typeface="+mj-lt"/>
              <a:ea typeface="+mj-ea"/>
              <a:cs typeface="+mj-cs"/>
            </a:endParaRPr>
          </a:p>
        </p:txBody>
      </p:sp>
      <p:sp>
        <p:nvSpPr>
          <p:cNvPr id="18" name="Rectangle 17">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BB1C8F4E-0D41-4D28-81A3-E678E8594BFC}"/>
              </a:ext>
            </a:extLst>
          </p:cNvPr>
          <p:cNvGraphicFramePr>
            <a:graphicFrameLocks noGrp="1"/>
          </p:cNvGraphicFramePr>
          <p:nvPr>
            <p:ph idx="1"/>
            <p:extLst>
              <p:ext uri="{D42A27DB-BD31-4B8C-83A1-F6EECF244321}">
                <p14:modId xmlns:p14="http://schemas.microsoft.com/office/powerpoint/2010/main" val="4069702158"/>
              </p:ext>
            </p:extLst>
          </p:nvPr>
        </p:nvGraphicFramePr>
        <p:xfrm>
          <a:off x="5452535" y="286603"/>
          <a:ext cx="6646935" cy="6489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479560879"/>
      </p:ext>
    </p:extLst>
  </p:cSld>
  <p:clrMapOvr>
    <a:masterClrMapping/>
  </p:clrMapOvr>
  <mc:AlternateContent xmlns:mc="http://schemas.openxmlformats.org/markup-compatibility/2006" xmlns:p14="http://schemas.microsoft.com/office/powerpoint/2010/main">
    <mc:Choice Requires="p14">
      <p:transition spd="slow" p14:dur="3750">
        <p:sndAc>
          <p:endSnd/>
        </p:sndAc>
      </p:transition>
    </mc:Choice>
    <mc:Fallback xmlns="">
      <p:transition spd="slow">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BB919439-6173-4CCD-89DC-CEADFA704BFF}"/>
                                            </p:graphicEl>
                                          </p:spTgt>
                                        </p:tgtEl>
                                        <p:attrNameLst>
                                          <p:attrName>style.visibility</p:attrName>
                                        </p:attrNameLst>
                                      </p:cBhvr>
                                      <p:to>
                                        <p:strVal val="visible"/>
                                      </p:to>
                                    </p:set>
                                    <p:animEffect transition="in" filter="fade">
                                      <p:cBhvr>
                                        <p:cTn id="7" dur="5000"/>
                                        <p:tgtEl>
                                          <p:spTgt spid="4">
                                            <p:graphicEl>
                                              <a:dgm id="{BB919439-6173-4CCD-89DC-CEADFA704BFF}"/>
                                            </p:graphicEl>
                                          </p:spTgt>
                                        </p:tgtEl>
                                      </p:cBhvr>
                                    </p:animEffect>
                                    <p:anim calcmode="lin" valueType="num">
                                      <p:cBhvr>
                                        <p:cTn id="8" dur="5000" fill="hold"/>
                                        <p:tgtEl>
                                          <p:spTgt spid="4">
                                            <p:graphicEl>
                                              <a:dgm id="{BB919439-6173-4CCD-89DC-CEADFA704BFF}"/>
                                            </p:graphicEl>
                                          </p:spTgt>
                                        </p:tgtEl>
                                        <p:attrNameLst>
                                          <p:attrName>ppt_x</p:attrName>
                                        </p:attrNameLst>
                                      </p:cBhvr>
                                      <p:tavLst>
                                        <p:tav tm="0">
                                          <p:val>
                                            <p:strVal val="#ppt_x"/>
                                          </p:val>
                                        </p:tav>
                                        <p:tav tm="100000">
                                          <p:val>
                                            <p:strVal val="#ppt_x"/>
                                          </p:val>
                                        </p:tav>
                                      </p:tavLst>
                                    </p:anim>
                                    <p:anim calcmode="lin" valueType="num">
                                      <p:cBhvr>
                                        <p:cTn id="9" dur="5000" fill="hold"/>
                                        <p:tgtEl>
                                          <p:spTgt spid="4">
                                            <p:graphicEl>
                                              <a:dgm id="{BB919439-6173-4CCD-89DC-CEADFA704BFF}"/>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FC6AA92A-B3C0-4694-8BE5-03B66CB2B422}"/>
                                            </p:graphicEl>
                                          </p:spTgt>
                                        </p:tgtEl>
                                        <p:attrNameLst>
                                          <p:attrName>style.visibility</p:attrName>
                                        </p:attrNameLst>
                                      </p:cBhvr>
                                      <p:to>
                                        <p:strVal val="visible"/>
                                      </p:to>
                                    </p:set>
                                    <p:animEffect transition="in" filter="fade">
                                      <p:cBhvr>
                                        <p:cTn id="13" dur="5000"/>
                                        <p:tgtEl>
                                          <p:spTgt spid="4">
                                            <p:graphicEl>
                                              <a:dgm id="{FC6AA92A-B3C0-4694-8BE5-03B66CB2B422}"/>
                                            </p:graphicEl>
                                          </p:spTgt>
                                        </p:tgtEl>
                                      </p:cBhvr>
                                    </p:animEffect>
                                    <p:anim calcmode="lin" valueType="num">
                                      <p:cBhvr>
                                        <p:cTn id="14" dur="5000" fill="hold"/>
                                        <p:tgtEl>
                                          <p:spTgt spid="4">
                                            <p:graphicEl>
                                              <a:dgm id="{FC6AA92A-B3C0-4694-8BE5-03B66CB2B422}"/>
                                            </p:graphicEl>
                                          </p:spTgt>
                                        </p:tgtEl>
                                        <p:attrNameLst>
                                          <p:attrName>ppt_x</p:attrName>
                                        </p:attrNameLst>
                                      </p:cBhvr>
                                      <p:tavLst>
                                        <p:tav tm="0">
                                          <p:val>
                                            <p:strVal val="#ppt_x"/>
                                          </p:val>
                                        </p:tav>
                                        <p:tav tm="100000">
                                          <p:val>
                                            <p:strVal val="#ppt_x"/>
                                          </p:val>
                                        </p:tav>
                                      </p:tavLst>
                                    </p:anim>
                                    <p:anim calcmode="lin" valueType="num">
                                      <p:cBhvr>
                                        <p:cTn id="15" dur="5000" fill="hold"/>
                                        <p:tgtEl>
                                          <p:spTgt spid="4">
                                            <p:graphicEl>
                                              <a:dgm id="{FC6AA92A-B3C0-4694-8BE5-03B66CB2B422}"/>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00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1A87895F-FF2B-4AC2-A186-C7F5C6B7F24E}"/>
                                            </p:graphicEl>
                                          </p:spTgt>
                                        </p:tgtEl>
                                        <p:attrNameLst>
                                          <p:attrName>style.visibility</p:attrName>
                                        </p:attrNameLst>
                                      </p:cBhvr>
                                      <p:to>
                                        <p:strVal val="visible"/>
                                      </p:to>
                                    </p:set>
                                    <p:animEffect transition="in" filter="fade">
                                      <p:cBhvr>
                                        <p:cTn id="19" dur="5000"/>
                                        <p:tgtEl>
                                          <p:spTgt spid="4">
                                            <p:graphicEl>
                                              <a:dgm id="{1A87895F-FF2B-4AC2-A186-C7F5C6B7F24E}"/>
                                            </p:graphicEl>
                                          </p:spTgt>
                                        </p:tgtEl>
                                      </p:cBhvr>
                                    </p:animEffect>
                                    <p:anim calcmode="lin" valueType="num">
                                      <p:cBhvr>
                                        <p:cTn id="20" dur="5000" fill="hold"/>
                                        <p:tgtEl>
                                          <p:spTgt spid="4">
                                            <p:graphicEl>
                                              <a:dgm id="{1A87895F-FF2B-4AC2-A186-C7F5C6B7F24E}"/>
                                            </p:graphicEl>
                                          </p:spTgt>
                                        </p:tgtEl>
                                        <p:attrNameLst>
                                          <p:attrName>ppt_x</p:attrName>
                                        </p:attrNameLst>
                                      </p:cBhvr>
                                      <p:tavLst>
                                        <p:tav tm="0">
                                          <p:val>
                                            <p:strVal val="#ppt_x"/>
                                          </p:val>
                                        </p:tav>
                                        <p:tav tm="100000">
                                          <p:val>
                                            <p:strVal val="#ppt_x"/>
                                          </p:val>
                                        </p:tav>
                                      </p:tavLst>
                                    </p:anim>
                                    <p:anim calcmode="lin" valueType="num">
                                      <p:cBhvr>
                                        <p:cTn id="21" dur="5000" fill="hold"/>
                                        <p:tgtEl>
                                          <p:spTgt spid="4">
                                            <p:graphicEl>
                                              <a:dgm id="{1A87895F-FF2B-4AC2-A186-C7F5C6B7F24E}"/>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15000"/>
                            </p:stCondLst>
                            <p:childTnLst>
                              <p:par>
                                <p:cTn id="23" presetID="42" presetClass="entr" presetSubtype="0" fill="hold" grpId="0" nodeType="afterEffect">
                                  <p:stCondLst>
                                    <p:cond delay="0"/>
                                  </p:stCondLst>
                                  <p:childTnLst>
                                    <p:set>
                                      <p:cBhvr>
                                        <p:cTn id="24" dur="1" fill="hold">
                                          <p:stCondLst>
                                            <p:cond delay="0"/>
                                          </p:stCondLst>
                                        </p:cTn>
                                        <p:tgtEl>
                                          <p:spTgt spid="4">
                                            <p:graphicEl>
                                              <a:dgm id="{A39DC5A2-25DC-4990-BD38-ED85F84F09DB}"/>
                                            </p:graphicEl>
                                          </p:spTgt>
                                        </p:tgtEl>
                                        <p:attrNameLst>
                                          <p:attrName>style.visibility</p:attrName>
                                        </p:attrNameLst>
                                      </p:cBhvr>
                                      <p:to>
                                        <p:strVal val="visible"/>
                                      </p:to>
                                    </p:set>
                                    <p:animEffect transition="in" filter="fade">
                                      <p:cBhvr>
                                        <p:cTn id="25" dur="5000"/>
                                        <p:tgtEl>
                                          <p:spTgt spid="4">
                                            <p:graphicEl>
                                              <a:dgm id="{A39DC5A2-25DC-4990-BD38-ED85F84F09DB}"/>
                                            </p:graphicEl>
                                          </p:spTgt>
                                        </p:tgtEl>
                                      </p:cBhvr>
                                    </p:animEffect>
                                    <p:anim calcmode="lin" valueType="num">
                                      <p:cBhvr>
                                        <p:cTn id="26" dur="5000" fill="hold"/>
                                        <p:tgtEl>
                                          <p:spTgt spid="4">
                                            <p:graphicEl>
                                              <a:dgm id="{A39DC5A2-25DC-4990-BD38-ED85F84F09DB}"/>
                                            </p:graphicEl>
                                          </p:spTgt>
                                        </p:tgtEl>
                                        <p:attrNameLst>
                                          <p:attrName>ppt_x</p:attrName>
                                        </p:attrNameLst>
                                      </p:cBhvr>
                                      <p:tavLst>
                                        <p:tav tm="0">
                                          <p:val>
                                            <p:strVal val="#ppt_x"/>
                                          </p:val>
                                        </p:tav>
                                        <p:tav tm="100000">
                                          <p:val>
                                            <p:strVal val="#ppt_x"/>
                                          </p:val>
                                        </p:tav>
                                      </p:tavLst>
                                    </p:anim>
                                    <p:anim calcmode="lin" valueType="num">
                                      <p:cBhvr>
                                        <p:cTn id="27" dur="5000" fill="hold"/>
                                        <p:tgtEl>
                                          <p:spTgt spid="4">
                                            <p:graphicEl>
                                              <a:dgm id="{A39DC5A2-25DC-4990-BD38-ED85F84F09DB}"/>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20000"/>
                            </p:stCondLst>
                            <p:childTnLst>
                              <p:par>
                                <p:cTn id="29" presetID="42" presetClass="entr" presetSubtype="0" fill="hold" grpId="0" nodeType="afterEffect">
                                  <p:stCondLst>
                                    <p:cond delay="0"/>
                                  </p:stCondLst>
                                  <p:childTnLst>
                                    <p:set>
                                      <p:cBhvr>
                                        <p:cTn id="30" dur="1" fill="hold">
                                          <p:stCondLst>
                                            <p:cond delay="0"/>
                                          </p:stCondLst>
                                        </p:cTn>
                                        <p:tgtEl>
                                          <p:spTgt spid="4">
                                            <p:graphicEl>
                                              <a:dgm id="{A31E9CCF-149A-4C4E-83C0-58858FDAC92F}"/>
                                            </p:graphicEl>
                                          </p:spTgt>
                                        </p:tgtEl>
                                        <p:attrNameLst>
                                          <p:attrName>style.visibility</p:attrName>
                                        </p:attrNameLst>
                                      </p:cBhvr>
                                      <p:to>
                                        <p:strVal val="visible"/>
                                      </p:to>
                                    </p:set>
                                    <p:animEffect transition="in" filter="fade">
                                      <p:cBhvr>
                                        <p:cTn id="31" dur="5000"/>
                                        <p:tgtEl>
                                          <p:spTgt spid="4">
                                            <p:graphicEl>
                                              <a:dgm id="{A31E9CCF-149A-4C4E-83C0-58858FDAC92F}"/>
                                            </p:graphicEl>
                                          </p:spTgt>
                                        </p:tgtEl>
                                      </p:cBhvr>
                                    </p:animEffect>
                                    <p:anim calcmode="lin" valueType="num">
                                      <p:cBhvr>
                                        <p:cTn id="32" dur="5000" fill="hold"/>
                                        <p:tgtEl>
                                          <p:spTgt spid="4">
                                            <p:graphicEl>
                                              <a:dgm id="{A31E9CCF-149A-4C4E-83C0-58858FDAC92F}"/>
                                            </p:graphicEl>
                                          </p:spTgt>
                                        </p:tgtEl>
                                        <p:attrNameLst>
                                          <p:attrName>ppt_x</p:attrName>
                                        </p:attrNameLst>
                                      </p:cBhvr>
                                      <p:tavLst>
                                        <p:tav tm="0">
                                          <p:val>
                                            <p:strVal val="#ppt_x"/>
                                          </p:val>
                                        </p:tav>
                                        <p:tav tm="100000">
                                          <p:val>
                                            <p:strVal val="#ppt_x"/>
                                          </p:val>
                                        </p:tav>
                                      </p:tavLst>
                                    </p:anim>
                                    <p:anim calcmode="lin" valueType="num">
                                      <p:cBhvr>
                                        <p:cTn id="33" dur="5000" fill="hold"/>
                                        <p:tgtEl>
                                          <p:spTgt spid="4">
                                            <p:graphicEl>
                                              <a:dgm id="{A31E9CCF-149A-4C4E-83C0-58858FDAC92F}"/>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25000"/>
                            </p:stCondLst>
                            <p:childTnLst>
                              <p:par>
                                <p:cTn id="35" presetID="42" presetClass="entr" presetSubtype="0" fill="hold" grpId="0" nodeType="afterEffect">
                                  <p:stCondLst>
                                    <p:cond delay="0"/>
                                  </p:stCondLst>
                                  <p:childTnLst>
                                    <p:set>
                                      <p:cBhvr>
                                        <p:cTn id="36" dur="1" fill="hold">
                                          <p:stCondLst>
                                            <p:cond delay="0"/>
                                          </p:stCondLst>
                                        </p:cTn>
                                        <p:tgtEl>
                                          <p:spTgt spid="4">
                                            <p:graphicEl>
                                              <a:dgm id="{09695A4B-88B2-4E4A-8943-126FACDC17D6}"/>
                                            </p:graphicEl>
                                          </p:spTgt>
                                        </p:tgtEl>
                                        <p:attrNameLst>
                                          <p:attrName>style.visibility</p:attrName>
                                        </p:attrNameLst>
                                      </p:cBhvr>
                                      <p:to>
                                        <p:strVal val="visible"/>
                                      </p:to>
                                    </p:set>
                                    <p:animEffect transition="in" filter="fade">
                                      <p:cBhvr>
                                        <p:cTn id="37" dur="5000"/>
                                        <p:tgtEl>
                                          <p:spTgt spid="4">
                                            <p:graphicEl>
                                              <a:dgm id="{09695A4B-88B2-4E4A-8943-126FACDC17D6}"/>
                                            </p:graphicEl>
                                          </p:spTgt>
                                        </p:tgtEl>
                                      </p:cBhvr>
                                    </p:animEffect>
                                    <p:anim calcmode="lin" valueType="num">
                                      <p:cBhvr>
                                        <p:cTn id="38" dur="5000" fill="hold"/>
                                        <p:tgtEl>
                                          <p:spTgt spid="4">
                                            <p:graphicEl>
                                              <a:dgm id="{09695A4B-88B2-4E4A-8943-126FACDC17D6}"/>
                                            </p:graphicEl>
                                          </p:spTgt>
                                        </p:tgtEl>
                                        <p:attrNameLst>
                                          <p:attrName>ppt_x</p:attrName>
                                        </p:attrNameLst>
                                      </p:cBhvr>
                                      <p:tavLst>
                                        <p:tav tm="0">
                                          <p:val>
                                            <p:strVal val="#ppt_x"/>
                                          </p:val>
                                        </p:tav>
                                        <p:tav tm="100000">
                                          <p:val>
                                            <p:strVal val="#ppt_x"/>
                                          </p:val>
                                        </p:tav>
                                      </p:tavLst>
                                    </p:anim>
                                    <p:anim calcmode="lin" valueType="num">
                                      <p:cBhvr>
                                        <p:cTn id="39" dur="5000" fill="hold"/>
                                        <p:tgtEl>
                                          <p:spTgt spid="4">
                                            <p:graphicEl>
                                              <a:dgm id="{09695A4B-88B2-4E4A-8943-126FACDC17D6}"/>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30000"/>
                            </p:stCondLst>
                            <p:childTnLst>
                              <p:par>
                                <p:cTn id="41" presetID="42" presetClass="entr" presetSubtype="0" fill="hold" grpId="0" nodeType="afterEffect">
                                  <p:stCondLst>
                                    <p:cond delay="0"/>
                                  </p:stCondLst>
                                  <p:childTnLst>
                                    <p:set>
                                      <p:cBhvr>
                                        <p:cTn id="42" dur="1" fill="hold">
                                          <p:stCondLst>
                                            <p:cond delay="0"/>
                                          </p:stCondLst>
                                        </p:cTn>
                                        <p:tgtEl>
                                          <p:spTgt spid="4">
                                            <p:graphicEl>
                                              <a:dgm id="{54161108-126A-4A7F-9D26-62A30FCD3667}"/>
                                            </p:graphicEl>
                                          </p:spTgt>
                                        </p:tgtEl>
                                        <p:attrNameLst>
                                          <p:attrName>style.visibility</p:attrName>
                                        </p:attrNameLst>
                                      </p:cBhvr>
                                      <p:to>
                                        <p:strVal val="visible"/>
                                      </p:to>
                                    </p:set>
                                    <p:animEffect transition="in" filter="fade">
                                      <p:cBhvr>
                                        <p:cTn id="43" dur="5000"/>
                                        <p:tgtEl>
                                          <p:spTgt spid="4">
                                            <p:graphicEl>
                                              <a:dgm id="{54161108-126A-4A7F-9D26-62A30FCD3667}"/>
                                            </p:graphicEl>
                                          </p:spTgt>
                                        </p:tgtEl>
                                      </p:cBhvr>
                                    </p:animEffect>
                                    <p:anim calcmode="lin" valueType="num">
                                      <p:cBhvr>
                                        <p:cTn id="44" dur="5000" fill="hold"/>
                                        <p:tgtEl>
                                          <p:spTgt spid="4">
                                            <p:graphicEl>
                                              <a:dgm id="{54161108-126A-4A7F-9D26-62A30FCD3667}"/>
                                            </p:graphicEl>
                                          </p:spTgt>
                                        </p:tgtEl>
                                        <p:attrNameLst>
                                          <p:attrName>ppt_x</p:attrName>
                                        </p:attrNameLst>
                                      </p:cBhvr>
                                      <p:tavLst>
                                        <p:tav tm="0">
                                          <p:val>
                                            <p:strVal val="#ppt_x"/>
                                          </p:val>
                                        </p:tav>
                                        <p:tav tm="100000">
                                          <p:val>
                                            <p:strVal val="#ppt_x"/>
                                          </p:val>
                                        </p:tav>
                                      </p:tavLst>
                                    </p:anim>
                                    <p:anim calcmode="lin" valueType="num">
                                      <p:cBhvr>
                                        <p:cTn id="45" dur="5000" fill="hold"/>
                                        <p:tgtEl>
                                          <p:spTgt spid="4">
                                            <p:graphicEl>
                                              <a:dgm id="{54161108-126A-4A7F-9D26-62A30FCD366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6" fill="hold" display="0">
                  <p:stCondLst>
                    <p:cond delay="indefinite"/>
                  </p:stCondLst>
                  <p:endCondLst>
                    <p:cond evt="onStopAudio" delay="0">
                      <p:tgtEl>
                        <p:sldTgt/>
                      </p:tgtEl>
                    </p:cond>
                  </p:endCondLst>
                </p:cTn>
                <p:tgtEl>
                  <p:spTgt spid="3"/>
                </p:tgtEl>
              </p:cMediaNode>
            </p:audio>
          </p:childTnLst>
        </p:cTn>
      </p:par>
    </p:tnLst>
    <p:bldLst>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6EABC-F840-4095-B70F-14F2587D25F8}"/>
              </a:ext>
            </a:extLst>
          </p:cNvPr>
          <p:cNvSpPr>
            <a:spLocks noGrp="1"/>
          </p:cNvSpPr>
          <p:nvPr>
            <p:ph type="title"/>
          </p:nvPr>
        </p:nvSpPr>
        <p:spPr>
          <a:xfrm>
            <a:off x="657224" y="936711"/>
            <a:ext cx="2988265" cy="4984578"/>
          </a:xfrm>
        </p:spPr>
        <p:txBody>
          <a:bodyPr>
            <a:normAutofit/>
          </a:bodyPr>
          <a:lstStyle/>
          <a:p>
            <a:r>
              <a:rPr lang="en-GB" sz="3100" b="1" dirty="0">
                <a:solidFill>
                  <a:srgbClr val="FFFFFF"/>
                </a:solidFill>
              </a:rPr>
              <a:t>2</a:t>
            </a:r>
            <a:r>
              <a:rPr lang="en-GB" sz="3100" dirty="0">
                <a:solidFill>
                  <a:srgbClr val="FFFFFF"/>
                </a:solidFill>
              </a:rPr>
              <a:t>. </a:t>
            </a:r>
            <a:r>
              <a:rPr lang="en-GB" sz="3100" b="1" dirty="0">
                <a:solidFill>
                  <a:srgbClr val="FFFFFF"/>
                </a:solidFill>
              </a:rPr>
              <a:t>Developed and informed by national guidance and recommendations </a:t>
            </a:r>
            <a:r>
              <a:rPr lang="en-GB" sz="3100" b="0" dirty="0">
                <a:solidFill>
                  <a:srgbClr val="FFFFFF"/>
                </a:solidFill>
              </a:rPr>
              <a:t>e.g., NICE Care of the Dying Adult, Five Priorities for Care of the Dying Person</a:t>
            </a:r>
            <a:br>
              <a:rPr lang="en-GB" sz="3100" b="0" dirty="0">
                <a:solidFill>
                  <a:srgbClr val="FFFFFF"/>
                </a:solidFill>
              </a:rPr>
            </a:br>
            <a:endParaRPr lang="en-GB" sz="3100" dirty="0">
              <a:solidFill>
                <a:srgbClr val="FFFFFF"/>
              </a:solidFill>
            </a:endParaRPr>
          </a:p>
        </p:txBody>
      </p:sp>
      <p:sp>
        <p:nvSpPr>
          <p:cNvPr id="3" name="Content Placeholder 2">
            <a:extLst>
              <a:ext uri="{FF2B5EF4-FFF2-40B4-BE49-F238E27FC236}">
                <a16:creationId xmlns:a16="http://schemas.microsoft.com/office/drawing/2014/main" id="{AEE38DB1-8FB9-4806-9551-035E5967C459}"/>
              </a:ext>
            </a:extLst>
          </p:cNvPr>
          <p:cNvSpPr>
            <a:spLocks noGrp="1"/>
          </p:cNvSpPr>
          <p:nvPr>
            <p:ph idx="1"/>
          </p:nvPr>
        </p:nvSpPr>
        <p:spPr>
          <a:xfrm>
            <a:off x="4614389" y="489857"/>
            <a:ext cx="7381668" cy="6079672"/>
          </a:xfrm>
        </p:spPr>
        <p:txBody>
          <a:bodyPr anchor="ctr">
            <a:normAutofit/>
          </a:bodyPr>
          <a:lstStyle/>
          <a:p>
            <a:pPr lvl="0"/>
            <a:endParaRPr lang="en-GB" sz="1500" b="1" i="0" dirty="0">
              <a:effectLst/>
              <a:latin typeface="Lato"/>
            </a:endParaRPr>
          </a:p>
          <a:p>
            <a:pPr lvl="0"/>
            <a:endParaRPr lang="en-GB" sz="1500" b="1" i="0" dirty="0">
              <a:effectLst/>
              <a:latin typeface="Lato"/>
            </a:endParaRPr>
          </a:p>
          <a:p>
            <a:pPr lvl="0"/>
            <a:endParaRPr lang="en-GB" sz="1500" b="1" dirty="0"/>
          </a:p>
          <a:p>
            <a:endParaRPr lang="en-GB" sz="1500" dirty="0"/>
          </a:p>
        </p:txBody>
      </p:sp>
      <p:graphicFrame>
        <p:nvGraphicFramePr>
          <p:cNvPr id="7" name="Diagram 6">
            <a:extLst>
              <a:ext uri="{FF2B5EF4-FFF2-40B4-BE49-F238E27FC236}">
                <a16:creationId xmlns:a16="http://schemas.microsoft.com/office/drawing/2014/main" id="{D3A48DBB-6099-4DD7-85BB-EE840D4D7F3E}"/>
              </a:ext>
            </a:extLst>
          </p:cNvPr>
          <p:cNvGraphicFramePr/>
          <p:nvPr>
            <p:extLst>
              <p:ext uri="{D42A27DB-BD31-4B8C-83A1-F6EECF244321}">
                <p14:modId xmlns:p14="http://schemas.microsoft.com/office/powerpoint/2010/main" val="1351821422"/>
              </p:ext>
            </p:extLst>
          </p:nvPr>
        </p:nvGraphicFramePr>
        <p:xfrm>
          <a:off x="4114801" y="489857"/>
          <a:ext cx="7881256" cy="5648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picture containing logo&#10;&#10;Description automatically generated">
            <a:extLst>
              <a:ext uri="{FF2B5EF4-FFF2-40B4-BE49-F238E27FC236}">
                <a16:creationId xmlns:a16="http://schemas.microsoft.com/office/drawing/2014/main" id="{984C90A7-CDCA-42A5-9D06-F8879DDB9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2713" y="1223251"/>
            <a:ext cx="1655977" cy="1009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B4F1B06B-A907-4621-B8CD-9375EF3975DC}"/>
              </a:ext>
            </a:extLst>
          </p:cNvPr>
          <p:cNvPicPr>
            <a:picLocks noChangeAspect="1"/>
          </p:cNvPicPr>
          <p:nvPr/>
        </p:nvPicPr>
        <p:blipFill>
          <a:blip r:embed="rId9"/>
          <a:stretch>
            <a:fillRect/>
          </a:stretch>
        </p:blipFill>
        <p:spPr>
          <a:xfrm>
            <a:off x="4381745" y="3744828"/>
            <a:ext cx="1576945" cy="2176461"/>
          </a:xfrm>
          <a:prstGeom prst="rect">
            <a:avLst/>
          </a:prstGeom>
        </p:spPr>
      </p:pic>
    </p:spTree>
    <p:custDataLst>
      <p:tags r:id="rId1"/>
    </p:custDataLst>
    <p:extLst>
      <p:ext uri="{BB962C8B-B14F-4D97-AF65-F5344CB8AC3E}">
        <p14:creationId xmlns:p14="http://schemas.microsoft.com/office/powerpoint/2010/main" val="2502014553"/>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499"/>
                                          </p:stCondLst>
                                        </p:cTn>
                                        <p:tgtEl>
                                          <p:spTgt spid="7">
                                            <p:graphicEl>
                                              <a:dgm id="{78911837-680E-4A67-8C75-1C45E8808FE0}"/>
                                            </p:graphicEl>
                                          </p:spTgt>
                                        </p:tgtEl>
                                        <p:attrNameLst>
                                          <p:attrName>style.visibility</p:attrName>
                                        </p:attrNameLst>
                                      </p:cBhvr>
                                      <p:to>
                                        <p:strVal val="visible"/>
                                      </p:to>
                                    </p:set>
                                  </p:childTnLst>
                                </p:cTn>
                              </p:par>
                              <p:par>
                                <p:cTn id="7" presetID="1" presetClass="entr" presetSubtype="0" fill="hold" grpId="0" nodeType="withEffect">
                                  <p:stCondLst>
                                    <p:cond delay="16500"/>
                                  </p:stCondLst>
                                  <p:childTnLst>
                                    <p:set>
                                      <p:cBhvr>
                                        <p:cTn id="8" dur="1" fill="hold">
                                          <p:stCondLst>
                                            <p:cond delay="1499"/>
                                          </p:stCondLst>
                                        </p:cTn>
                                        <p:tgtEl>
                                          <p:spTgt spid="7">
                                            <p:graphicEl>
                                              <a:dgm id="{F327B143-446B-46FB-9D20-3B88C4B7ABF3}"/>
                                            </p:graphicEl>
                                          </p:spTgt>
                                        </p:tgtEl>
                                        <p:attrNameLst>
                                          <p:attrName>style.visibility</p:attrName>
                                        </p:attrNameLst>
                                      </p:cBhvr>
                                      <p:to>
                                        <p:strVal val="visible"/>
                                      </p:to>
                                    </p:set>
                                  </p:childTnLst>
                                </p:cTn>
                              </p:par>
                            </p:childTnLst>
                          </p:cTn>
                        </p:par>
                        <p:par>
                          <p:cTn id="9" fill="hold">
                            <p:stCondLst>
                              <p:cond delay="18000"/>
                            </p:stCondLst>
                            <p:childTnLst>
                              <p:par>
                                <p:cTn id="10" presetID="1" presetClass="entr" presetSubtype="0" fill="hold" grpId="0" nodeType="afterEffect">
                                  <p:stCondLst>
                                    <p:cond delay="22600"/>
                                  </p:stCondLst>
                                  <p:childTnLst>
                                    <p:set>
                                      <p:cBhvr>
                                        <p:cTn id="11" dur="1" fill="hold">
                                          <p:stCondLst>
                                            <p:cond delay="1499"/>
                                          </p:stCondLst>
                                        </p:cTn>
                                        <p:tgtEl>
                                          <p:spTgt spid="7">
                                            <p:graphicEl>
                                              <a:dgm id="{37F7FC33-BF1B-4629-9730-2275ED072B30}"/>
                                            </p:graphicEl>
                                          </p:spTgt>
                                        </p:tgtEl>
                                        <p:attrNameLst>
                                          <p:attrName>style.visibility</p:attrName>
                                        </p:attrNameLst>
                                      </p:cBhvr>
                                      <p:to>
                                        <p:strVal val="visible"/>
                                      </p:to>
                                    </p:set>
                                  </p:childTnLst>
                                </p:cTn>
                              </p:par>
                            </p:childTnLst>
                          </p:cTn>
                        </p:par>
                        <p:par>
                          <p:cTn id="12" fill="hold">
                            <p:stCondLst>
                              <p:cond delay="42100"/>
                            </p:stCondLst>
                            <p:childTnLst>
                              <p:par>
                                <p:cTn id="13" presetID="1" presetClass="entr" presetSubtype="0" fill="hold" grpId="0" nodeType="afterEffect">
                                  <p:stCondLst>
                                    <p:cond delay="0"/>
                                  </p:stCondLst>
                                  <p:childTnLst>
                                    <p:set>
                                      <p:cBhvr>
                                        <p:cTn id="14" dur="1" fill="hold">
                                          <p:stCondLst>
                                            <p:cond delay="1499"/>
                                          </p:stCondLst>
                                        </p:cTn>
                                        <p:tgtEl>
                                          <p:spTgt spid="7">
                                            <p:graphicEl>
                                              <a:dgm id="{4DF09DC4-821E-4323-BB06-E65ED8E7D4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E5CB7-E528-4F47-A330-969EA6C55BFE}"/>
              </a:ext>
            </a:extLst>
          </p:cNvPr>
          <p:cNvSpPr>
            <a:spLocks noGrp="1"/>
          </p:cNvSpPr>
          <p:nvPr>
            <p:ph type="title"/>
          </p:nvPr>
        </p:nvSpPr>
        <p:spPr>
          <a:xfrm>
            <a:off x="657224" y="936711"/>
            <a:ext cx="2988265" cy="4984578"/>
          </a:xfrm>
        </p:spPr>
        <p:txBody>
          <a:bodyPr>
            <a:normAutofit/>
          </a:bodyPr>
          <a:lstStyle/>
          <a:p>
            <a:br>
              <a:rPr lang="en-GB" sz="2800" b="0" dirty="0">
                <a:solidFill>
                  <a:srgbClr val="FFFFFF"/>
                </a:solidFill>
              </a:rPr>
            </a:br>
            <a:r>
              <a:rPr lang="en-GB" sz="2800" b="1" dirty="0">
                <a:solidFill>
                  <a:srgbClr val="FFFFFF"/>
                </a:solidFill>
              </a:rPr>
              <a:t>3. Supports defensible medico-legal documentation around last days of life decision making as highlighted by; </a:t>
            </a:r>
            <a:r>
              <a:rPr lang="en-GB" sz="2800" b="0" dirty="0">
                <a:solidFill>
                  <a:srgbClr val="FFFFFF"/>
                </a:solidFill>
              </a:rPr>
              <a:t>Gosport Enquiry, Frances Review, More Care, Less Pathway (Liverpool Care Pathway)</a:t>
            </a:r>
            <a:endParaRPr lang="en-GB" sz="2800" dirty="0">
              <a:solidFill>
                <a:srgbClr val="FFFFFF"/>
              </a:solidFill>
            </a:endParaRPr>
          </a:p>
        </p:txBody>
      </p:sp>
      <p:sp>
        <p:nvSpPr>
          <p:cNvPr id="3" name="Content Placeholder 2">
            <a:extLst>
              <a:ext uri="{FF2B5EF4-FFF2-40B4-BE49-F238E27FC236}">
                <a16:creationId xmlns:a16="http://schemas.microsoft.com/office/drawing/2014/main" id="{C141B682-7A1D-4C49-8584-D91C7767272E}"/>
              </a:ext>
            </a:extLst>
          </p:cNvPr>
          <p:cNvSpPr>
            <a:spLocks noGrp="1"/>
          </p:cNvSpPr>
          <p:nvPr>
            <p:ph idx="1"/>
          </p:nvPr>
        </p:nvSpPr>
        <p:spPr>
          <a:xfrm>
            <a:off x="4195566" y="4930924"/>
            <a:ext cx="7874709" cy="1435693"/>
          </a:xfrm>
          <a:ln>
            <a:solidFill>
              <a:schemeClr val="tx1"/>
            </a:solidFill>
            <a:prstDash val="sysDot"/>
          </a:ln>
        </p:spPr>
        <p:txBody>
          <a:bodyPr anchor="ctr">
            <a:normAutofit fontScale="55000" lnSpcReduction="20000"/>
          </a:bodyPr>
          <a:lstStyle/>
          <a:p>
            <a:endParaRPr lang="en-GB" sz="800" dirty="0">
              <a:latin typeface="KlavikaWebBasicRegular"/>
            </a:endParaRPr>
          </a:p>
          <a:p>
            <a:endParaRPr lang="en-GB" sz="800" dirty="0">
              <a:latin typeface="KlavikaWebBasicRegular"/>
            </a:endParaRPr>
          </a:p>
          <a:p>
            <a:endParaRPr lang="en-GB" sz="1050" b="0" i="0" dirty="0">
              <a:effectLst/>
              <a:latin typeface="Impact" panose="020B0806030902050204" pitchFamily="34" charset="0"/>
            </a:endParaRPr>
          </a:p>
          <a:p>
            <a:pPr marL="72000">
              <a:lnSpc>
                <a:spcPct val="220000"/>
              </a:lnSpc>
              <a:spcBef>
                <a:spcPts val="1200"/>
              </a:spcBef>
            </a:pPr>
            <a:r>
              <a:rPr lang="en-GB" sz="4000" b="0" i="1" dirty="0">
                <a:solidFill>
                  <a:srgbClr val="FF0000"/>
                </a:solidFill>
                <a:effectLst/>
                <a:latin typeface="Arial Nova" panose="020B0504020202020204" pitchFamily="34" charset="0"/>
              </a:rPr>
              <a:t>We only have ‘One Chance to Get it Right’</a:t>
            </a:r>
            <a:endParaRPr lang="en-GB" sz="800" dirty="0">
              <a:solidFill>
                <a:srgbClr val="FF0000"/>
              </a:solidFill>
              <a:latin typeface="KlavikaWebBasicRegular"/>
            </a:endParaRPr>
          </a:p>
          <a:p>
            <a:endParaRPr lang="en-GB" sz="800" dirty="0"/>
          </a:p>
        </p:txBody>
      </p:sp>
      <p:graphicFrame>
        <p:nvGraphicFramePr>
          <p:cNvPr id="4" name="Diagram 3">
            <a:extLst>
              <a:ext uri="{FF2B5EF4-FFF2-40B4-BE49-F238E27FC236}">
                <a16:creationId xmlns:a16="http://schemas.microsoft.com/office/drawing/2014/main" id="{6CF1DFE3-E525-4B35-9712-34C3204B9A01}"/>
              </a:ext>
            </a:extLst>
          </p:cNvPr>
          <p:cNvGraphicFramePr/>
          <p:nvPr>
            <p:extLst>
              <p:ext uri="{D42A27DB-BD31-4B8C-83A1-F6EECF244321}">
                <p14:modId xmlns:p14="http://schemas.microsoft.com/office/powerpoint/2010/main" val="1372781018"/>
              </p:ext>
            </p:extLst>
          </p:nvPr>
        </p:nvGraphicFramePr>
        <p:xfrm>
          <a:off x="4195567" y="179437"/>
          <a:ext cx="7874709" cy="4648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6527398"/>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1375" autoRev="1" fill="remove"/>
                                        <p:tgtEl>
                                          <p:spTgt spid="3">
                                            <p:bg/>
                                          </p:spTgt>
                                        </p:tgtEl>
                                        <p:attrNameLst>
                                          <p:attrName>style.color</p:attrName>
                                        </p:attrNameLst>
                                      </p:cBhvr>
                                      <p:to>
                                        <a:schemeClr val="bg1"/>
                                      </p:to>
                                    </p:animClr>
                                    <p:animClr clrSpc="rgb" dir="cw">
                                      <p:cBhvr>
                                        <p:cTn id="7" dur="1375" autoRev="1" fill="remove"/>
                                        <p:tgtEl>
                                          <p:spTgt spid="3">
                                            <p:bg/>
                                          </p:spTgt>
                                        </p:tgtEl>
                                        <p:attrNameLst>
                                          <p:attrName>fillcolor</p:attrName>
                                        </p:attrNameLst>
                                      </p:cBhvr>
                                      <p:to>
                                        <a:schemeClr val="bg1"/>
                                      </p:to>
                                    </p:animClr>
                                    <p:set>
                                      <p:cBhvr>
                                        <p:cTn id="8" dur="1375" autoRev="1" fill="remove"/>
                                        <p:tgtEl>
                                          <p:spTgt spid="3">
                                            <p:bg/>
                                          </p:spTgt>
                                        </p:tgtEl>
                                        <p:attrNameLst>
                                          <p:attrName>fill.type</p:attrName>
                                        </p:attrNameLst>
                                      </p:cBhvr>
                                      <p:to>
                                        <p:strVal val="solid"/>
                                      </p:to>
                                    </p:set>
                                    <p:set>
                                      <p:cBhvr>
                                        <p:cTn id="9" dur="1375" autoRev="1" fill="remove"/>
                                        <p:tgtEl>
                                          <p:spTgt spid="3">
                                            <p:bg/>
                                          </p:spTgt>
                                        </p:tgtEl>
                                        <p:attrNameLst>
                                          <p:attrName>fill.on</p:attrName>
                                        </p:attrNameLst>
                                      </p:cBhvr>
                                      <p:to>
                                        <p:strVal val="true"/>
                                      </p:to>
                                    </p:set>
                                  </p:childTnLst>
                                </p:cTn>
                              </p:par>
                            </p:childTnLst>
                          </p:cTn>
                        </p:par>
                        <p:par>
                          <p:cTn id="10" fill="hold">
                            <p:stCondLst>
                              <p:cond delay="2750"/>
                            </p:stCondLst>
                            <p:childTnLst>
                              <p:par>
                                <p:cTn id="11" presetID="27" presetClass="emph" presetSubtype="0" repeatCount="indefinite" fill="remove" grpId="0" nodeType="afterEffect">
                                  <p:stCondLst>
                                    <p:cond delay="0"/>
                                  </p:stCondLst>
                                  <p:childTnLst>
                                    <p:animClr clrSpc="rgb" dir="cw">
                                      <p:cBhvr override="childStyle">
                                        <p:cTn id="12" dur="1375" autoRev="1" fill="remove"/>
                                        <p:tgtEl>
                                          <p:spTgt spid="3">
                                            <p:txEl>
                                              <p:pRg st="3" end="3"/>
                                            </p:txEl>
                                          </p:spTgt>
                                        </p:tgtEl>
                                        <p:attrNameLst>
                                          <p:attrName>style.color</p:attrName>
                                        </p:attrNameLst>
                                      </p:cBhvr>
                                      <p:to>
                                        <a:schemeClr val="bg1"/>
                                      </p:to>
                                    </p:animClr>
                                    <p:animClr clrSpc="rgb" dir="cw">
                                      <p:cBhvr>
                                        <p:cTn id="13" dur="1375" autoRev="1" fill="remove"/>
                                        <p:tgtEl>
                                          <p:spTgt spid="3">
                                            <p:txEl>
                                              <p:pRg st="3" end="3"/>
                                            </p:txEl>
                                          </p:spTgt>
                                        </p:tgtEl>
                                        <p:attrNameLst>
                                          <p:attrName>fillcolor</p:attrName>
                                        </p:attrNameLst>
                                      </p:cBhvr>
                                      <p:to>
                                        <a:schemeClr val="bg1"/>
                                      </p:to>
                                    </p:animClr>
                                    <p:set>
                                      <p:cBhvr>
                                        <p:cTn id="14" dur="1375" autoRev="1" fill="remove"/>
                                        <p:tgtEl>
                                          <p:spTgt spid="3">
                                            <p:txEl>
                                              <p:pRg st="3" end="3"/>
                                            </p:txEl>
                                          </p:spTgt>
                                        </p:tgtEl>
                                        <p:attrNameLst>
                                          <p:attrName>fill.type</p:attrName>
                                        </p:attrNameLst>
                                      </p:cBhvr>
                                      <p:to>
                                        <p:strVal val="solid"/>
                                      </p:to>
                                    </p:set>
                                    <p:set>
                                      <p:cBhvr>
                                        <p:cTn id="15" dur="1375"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C5FB4-1201-4383-9F55-82C8C82137FC}"/>
              </a:ext>
            </a:extLst>
          </p:cNvPr>
          <p:cNvSpPr>
            <a:spLocks noGrp="1"/>
          </p:cNvSpPr>
          <p:nvPr>
            <p:ph type="title"/>
          </p:nvPr>
        </p:nvSpPr>
        <p:spPr>
          <a:xfrm>
            <a:off x="657224" y="936711"/>
            <a:ext cx="2988265" cy="4984578"/>
          </a:xfrm>
        </p:spPr>
        <p:txBody>
          <a:bodyPr>
            <a:normAutofit/>
          </a:bodyPr>
          <a:lstStyle/>
          <a:p>
            <a:r>
              <a:rPr lang="en-GB" sz="2400" b="1" dirty="0">
                <a:solidFill>
                  <a:srgbClr val="FFFFFF"/>
                </a:solidFill>
              </a:rPr>
              <a:t>4. Time saving - reducing the need for End-of-Life paperwork e.g., Nurse Verification of Death Forms* and avoiding duplication as existing </a:t>
            </a:r>
            <a:r>
              <a:rPr lang="en-GB" sz="2400" b="1" dirty="0" err="1">
                <a:solidFill>
                  <a:srgbClr val="FFFFFF"/>
                </a:solidFill>
              </a:rPr>
              <a:t>EPaCCS</a:t>
            </a:r>
            <a:r>
              <a:rPr lang="en-GB" sz="2400" b="1" dirty="0">
                <a:solidFill>
                  <a:srgbClr val="FFFFFF"/>
                </a:solidFill>
              </a:rPr>
              <a:t> coding is pulled through.</a:t>
            </a:r>
            <a:br>
              <a:rPr lang="en-GB" sz="2400" b="1" dirty="0">
                <a:solidFill>
                  <a:srgbClr val="FFFFFF"/>
                </a:solidFill>
              </a:rPr>
            </a:br>
            <a:br>
              <a:rPr lang="en-GB" sz="2400" b="1" dirty="0">
                <a:solidFill>
                  <a:srgbClr val="FFFFFF"/>
                </a:solidFill>
              </a:rPr>
            </a:br>
            <a:br>
              <a:rPr lang="en-GB" sz="2400" b="1" dirty="0">
                <a:solidFill>
                  <a:srgbClr val="FFFFFF"/>
                </a:solidFill>
              </a:rPr>
            </a:br>
            <a:br>
              <a:rPr lang="en-GB" sz="2400" b="1" dirty="0">
                <a:solidFill>
                  <a:srgbClr val="FFFFFF"/>
                </a:solidFill>
              </a:rPr>
            </a:br>
            <a:r>
              <a:rPr lang="en-GB" sz="1800" b="1" dirty="0">
                <a:solidFill>
                  <a:srgbClr val="FFFFFF"/>
                </a:solidFill>
              </a:rPr>
              <a:t>*Community patients only i.e., Care Homes may still require a paper form </a:t>
            </a:r>
            <a:br>
              <a:rPr lang="en-GB" sz="2400" b="1" dirty="0">
                <a:solidFill>
                  <a:srgbClr val="FFFFFF"/>
                </a:solidFill>
              </a:rPr>
            </a:br>
            <a:br>
              <a:rPr lang="en-GB" sz="2400" b="1" dirty="0">
                <a:solidFill>
                  <a:srgbClr val="FFFFFF"/>
                </a:solidFill>
              </a:rPr>
            </a:br>
            <a:endParaRPr lang="en-GB" sz="2400" dirty="0">
              <a:solidFill>
                <a:srgbClr val="FFFFFF"/>
              </a:solidFill>
            </a:endParaRPr>
          </a:p>
        </p:txBody>
      </p:sp>
      <p:sp>
        <p:nvSpPr>
          <p:cNvPr id="3" name="Content Placeholder 2">
            <a:extLst>
              <a:ext uri="{FF2B5EF4-FFF2-40B4-BE49-F238E27FC236}">
                <a16:creationId xmlns:a16="http://schemas.microsoft.com/office/drawing/2014/main" id="{A8378A09-0CDD-43E0-8B9F-997EC06DFF27}"/>
              </a:ext>
            </a:extLst>
          </p:cNvPr>
          <p:cNvSpPr>
            <a:spLocks noGrp="1"/>
          </p:cNvSpPr>
          <p:nvPr>
            <p:ph idx="1"/>
          </p:nvPr>
        </p:nvSpPr>
        <p:spPr>
          <a:xfrm>
            <a:off x="4614389" y="936711"/>
            <a:ext cx="6815992" cy="4984578"/>
          </a:xfrm>
        </p:spPr>
        <p:txBody>
          <a:bodyPr anchor="ctr">
            <a:normAutofit fontScale="92500" lnSpcReduction="20000"/>
          </a:bodyPr>
          <a:lstStyle/>
          <a:p>
            <a:pPr marL="0" indent="0">
              <a:buNone/>
            </a:pPr>
            <a:r>
              <a:rPr lang="en-GB" b="1" dirty="0"/>
              <a:t>5 Points only need to be included in your patients notes that use existing codes in multiple different templates </a:t>
            </a:r>
            <a:r>
              <a:rPr lang="en-GB" b="1" dirty="0" err="1"/>
              <a:t>inc</a:t>
            </a:r>
            <a:r>
              <a:rPr lang="en-GB" b="1" dirty="0"/>
              <a:t> </a:t>
            </a:r>
            <a:r>
              <a:rPr lang="en-GB" b="1" dirty="0" err="1"/>
              <a:t>EPaCCS</a:t>
            </a:r>
            <a:r>
              <a:rPr lang="en-GB" b="1" dirty="0"/>
              <a:t> </a:t>
            </a:r>
          </a:p>
          <a:p>
            <a:pPr marL="0" indent="0">
              <a:buNone/>
            </a:pPr>
            <a:endParaRPr lang="en-GB" b="1" dirty="0"/>
          </a:p>
          <a:p>
            <a:pPr marL="0" indent="0">
              <a:buNone/>
            </a:pPr>
            <a:endParaRPr lang="en-GB" b="1" dirty="0"/>
          </a:p>
          <a:p>
            <a:pPr>
              <a:buFont typeface="Wingdings" panose="05000000000000000000" pitchFamily="2" charset="2"/>
              <a:buChar char="§"/>
            </a:pPr>
            <a:r>
              <a:rPr lang="en-GB" b="1" dirty="0"/>
              <a:t>Prognosis</a:t>
            </a:r>
          </a:p>
          <a:p>
            <a:pPr>
              <a:buFont typeface="Wingdings" panose="05000000000000000000" pitchFamily="2" charset="2"/>
              <a:buChar char="§"/>
            </a:pPr>
            <a:r>
              <a:rPr lang="en-GB" b="1" dirty="0"/>
              <a:t>Blue booklet meds prescribed</a:t>
            </a:r>
          </a:p>
          <a:p>
            <a:pPr>
              <a:buFont typeface="Wingdings" panose="05000000000000000000" pitchFamily="2" charset="2"/>
              <a:buChar char="§"/>
            </a:pPr>
            <a:r>
              <a:rPr lang="en-GB" b="1" dirty="0"/>
              <a:t>Not for attempted CPR</a:t>
            </a:r>
          </a:p>
          <a:p>
            <a:pPr>
              <a:buFont typeface="Wingdings" panose="05000000000000000000" pitchFamily="2" charset="2"/>
              <a:buChar char="§"/>
            </a:pPr>
            <a:r>
              <a:rPr lang="en-GB" b="1" dirty="0"/>
              <a:t>Clinical assessment of patient's deterioration</a:t>
            </a:r>
          </a:p>
          <a:p>
            <a:pPr>
              <a:buFont typeface="Wingdings" panose="05000000000000000000" pitchFamily="2" charset="2"/>
              <a:buChar char="§"/>
            </a:pPr>
            <a:r>
              <a:rPr lang="en-GB" b="1" dirty="0"/>
              <a:t>Suitable for NVOD</a:t>
            </a:r>
          </a:p>
          <a:p>
            <a:pPr>
              <a:buFont typeface="Wingdings" panose="05000000000000000000" pitchFamily="2" charset="2"/>
              <a:buChar char="§"/>
            </a:pPr>
            <a:endParaRPr lang="en-GB" b="1" dirty="0"/>
          </a:p>
          <a:p>
            <a:pPr>
              <a:buFont typeface="Wingdings" panose="05000000000000000000" pitchFamily="2" charset="2"/>
              <a:buChar char="§"/>
            </a:pPr>
            <a:r>
              <a:rPr lang="en-GB" b="1" dirty="0"/>
              <a:t>It doesn’t matter where you have these coded within your documented templates, it will still pull through to the Last Days of Life template and Summary Screen.</a:t>
            </a:r>
          </a:p>
          <a:p>
            <a:endParaRPr lang="en-GB" dirty="0"/>
          </a:p>
        </p:txBody>
      </p:sp>
    </p:spTree>
    <p:extLst>
      <p:ext uri="{BB962C8B-B14F-4D97-AF65-F5344CB8AC3E}">
        <p14:creationId xmlns:p14="http://schemas.microsoft.com/office/powerpoint/2010/main" val="813952507"/>
      </p:ext>
    </p:extLst>
  </p:cSld>
  <p:clrMapOvr>
    <a:masterClrMapping/>
  </p:clrMapOvr>
  <mc:AlternateContent xmlns:mc="http://schemas.openxmlformats.org/markup-compatibility/2006" xmlns:p14="http://schemas.microsoft.com/office/powerpoint/2010/main">
    <mc:Choice Requires="p14">
      <p:transition spd="slow" p14:dur="3750" advTm="15102"/>
    </mc:Choice>
    <mc:Fallback xmlns="">
      <p:transition spd="slow" advTm="1510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3E0DA6-E03C-4A92-AA76-760E32C5CEBC}"/>
              </a:ext>
            </a:extLst>
          </p:cNvPr>
          <p:cNvSpPr>
            <a:spLocks noGrp="1"/>
          </p:cNvSpPr>
          <p:nvPr>
            <p:ph type="title"/>
          </p:nvPr>
        </p:nvSpPr>
        <p:spPr>
          <a:xfrm>
            <a:off x="657224" y="936711"/>
            <a:ext cx="2988265" cy="4984578"/>
          </a:xfrm>
        </p:spPr>
        <p:txBody>
          <a:bodyPr>
            <a:normAutofit fontScale="90000"/>
          </a:bodyPr>
          <a:lstStyle/>
          <a:p>
            <a:r>
              <a:rPr lang="en-GB" sz="3200" b="1" dirty="0">
                <a:solidFill>
                  <a:srgbClr val="FFFFFF"/>
                </a:solidFill>
              </a:rPr>
              <a:t>5. Provides supportive evidence for CQC</a:t>
            </a: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 </a:t>
            </a:r>
            <a:br>
              <a:rPr lang="en-GB" sz="4400" dirty="0">
                <a:solidFill>
                  <a:srgbClr val="FFFFFF"/>
                </a:solidFill>
                <a:latin typeface="Arial Rounded MT Bold" panose="020F0704030504030204" pitchFamily="34" charset="0"/>
              </a:rPr>
            </a:br>
            <a:r>
              <a:rPr kumimoji="0" lang="en-GB" sz="160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mn-cs"/>
              </a:rPr>
              <a:t>On inspection the </a:t>
            </a:r>
            <a:r>
              <a:rPr kumimoji="0" lang="en-GB" sz="160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CQC</a:t>
            </a:r>
            <a:r>
              <a:rPr kumimoji="0" lang="en-GB" sz="160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mn-cs"/>
              </a:rPr>
              <a:t> will </a:t>
            </a:r>
            <a:r>
              <a:rPr kumimoji="0" lang="en-GB" sz="160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require evidence </a:t>
            </a:r>
            <a:r>
              <a:rPr kumimoji="0" lang="en-GB" sz="160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mn-cs"/>
              </a:rPr>
              <a:t>that people with advanced, progressive, incurable illness are </a:t>
            </a:r>
            <a:r>
              <a:rPr kumimoji="0" lang="en-GB" sz="160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supported</a:t>
            </a:r>
            <a:r>
              <a:rPr kumimoji="0" lang="en-GB" sz="160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mn-cs"/>
              </a:rPr>
              <a:t> to live as well as possible until they die, and that the supportive and palliative care </a:t>
            </a:r>
            <a:r>
              <a:rPr kumimoji="0" lang="en-GB" sz="160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needs </a:t>
            </a:r>
            <a:r>
              <a:rPr kumimoji="0" lang="en-GB" sz="160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mn-cs"/>
              </a:rPr>
              <a:t>of both patient and family to be </a:t>
            </a:r>
            <a:r>
              <a:rPr kumimoji="0" lang="en-GB" sz="160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identified</a:t>
            </a:r>
            <a:r>
              <a:rPr kumimoji="0" lang="en-GB" sz="160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mn-cs"/>
              </a:rPr>
              <a:t> and </a:t>
            </a:r>
            <a:r>
              <a:rPr kumimoji="0" lang="en-GB" sz="160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met</a:t>
            </a:r>
            <a:r>
              <a:rPr kumimoji="0" lang="en-GB" sz="160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mn-cs"/>
              </a:rPr>
              <a:t> throughout the </a:t>
            </a:r>
            <a:r>
              <a:rPr kumimoji="0" lang="en-GB" sz="160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last phase of life </a:t>
            </a:r>
            <a:r>
              <a:rPr kumimoji="0" lang="en-GB" sz="160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mn-cs"/>
              </a:rPr>
              <a:t>and </a:t>
            </a:r>
            <a:r>
              <a:rPr kumimoji="0" lang="en-GB" sz="160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into bereavement. </a:t>
            </a:r>
            <a:br>
              <a:rPr kumimoji="0" lang="en-GB" sz="44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br>
            <a:endParaRPr lang="en-GB" sz="4400" dirty="0">
              <a:solidFill>
                <a:srgbClr val="FFFFFF"/>
              </a:solidFill>
            </a:endParaRPr>
          </a:p>
        </p:txBody>
      </p:sp>
      <p:sp>
        <p:nvSpPr>
          <p:cNvPr id="3" name="Content Placeholder 2">
            <a:extLst>
              <a:ext uri="{FF2B5EF4-FFF2-40B4-BE49-F238E27FC236}">
                <a16:creationId xmlns:a16="http://schemas.microsoft.com/office/drawing/2014/main" id="{E4AF878E-0F02-4FF2-8F99-E3536647C29E}"/>
              </a:ext>
            </a:extLst>
          </p:cNvPr>
          <p:cNvSpPr>
            <a:spLocks noGrp="1"/>
          </p:cNvSpPr>
          <p:nvPr>
            <p:ph idx="1"/>
          </p:nvPr>
        </p:nvSpPr>
        <p:spPr>
          <a:xfrm>
            <a:off x="4614389" y="1817409"/>
            <a:ext cx="6815992" cy="4103880"/>
          </a:xfrm>
        </p:spPr>
        <p:txBody>
          <a:bodyPr anchor="ctr">
            <a:normAutofit/>
          </a:bodyPr>
          <a:lstStyle/>
          <a:p>
            <a:r>
              <a:rPr lang="en-GB" dirty="0"/>
              <a:t> </a:t>
            </a:r>
          </a:p>
        </p:txBody>
      </p:sp>
      <p:sp>
        <p:nvSpPr>
          <p:cNvPr id="6" name="TextBox 5">
            <a:extLst>
              <a:ext uri="{FF2B5EF4-FFF2-40B4-BE49-F238E27FC236}">
                <a16:creationId xmlns:a16="http://schemas.microsoft.com/office/drawing/2014/main" id="{644A13D4-D792-49D1-9BC7-7F7FFEFFB4B2}"/>
              </a:ext>
            </a:extLst>
          </p:cNvPr>
          <p:cNvSpPr txBox="1"/>
          <p:nvPr/>
        </p:nvSpPr>
        <p:spPr>
          <a:xfrm>
            <a:off x="4132385" y="310330"/>
            <a:ext cx="7882792" cy="329834"/>
          </a:xfrm>
          <a:prstGeom prst="rect">
            <a:avLst/>
          </a:prstGeom>
          <a:noFill/>
        </p:spPr>
        <p:txBody>
          <a:bodyPr wrap="square">
            <a:spAutoFit/>
          </a:bodyPr>
          <a:lstStyle/>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
              <a:tabLst/>
              <a:defRPr/>
            </a:pPr>
            <a:endParaRPr kumimoji="0" lang="en-GB"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p:txBody>
      </p:sp>
      <p:graphicFrame>
        <p:nvGraphicFramePr>
          <p:cNvPr id="5" name="Diagram 4">
            <a:extLst>
              <a:ext uri="{FF2B5EF4-FFF2-40B4-BE49-F238E27FC236}">
                <a16:creationId xmlns:a16="http://schemas.microsoft.com/office/drawing/2014/main" id="{5CDFE080-9DC8-4AFD-9E7E-680A061A2212}"/>
              </a:ext>
            </a:extLst>
          </p:cNvPr>
          <p:cNvGraphicFramePr/>
          <p:nvPr>
            <p:extLst>
              <p:ext uri="{D42A27DB-BD31-4B8C-83A1-F6EECF244321}">
                <p14:modId xmlns:p14="http://schemas.microsoft.com/office/powerpoint/2010/main" val="1792222180"/>
              </p:ext>
            </p:extLst>
          </p:nvPr>
        </p:nvGraphicFramePr>
        <p:xfrm>
          <a:off x="3615535" y="605369"/>
          <a:ext cx="8813700" cy="5647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613894"/>
      </p:ext>
    </p:extLst>
  </p:cSld>
  <p:clrMapOvr>
    <a:masterClrMapping/>
  </p:clrMapOvr>
  <mc:AlternateContent xmlns:mc="http://schemas.openxmlformats.org/markup-compatibility/2006" xmlns:p14="http://schemas.microsoft.com/office/powerpoint/2010/main">
    <mc:Choice Requires="p14">
      <p:transition spd="slow" p14:dur="3750" advTm="33461"/>
    </mc:Choice>
    <mc:Fallback xmlns="">
      <p:transition spd="slow" advTm="334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2500" autoRev="1" fill="remove"/>
                                        <p:tgtEl>
                                          <p:spTgt spid="5">
                                            <p:graphicEl>
                                              <a:dgm id="{64957D07-F35F-432D-A7C4-FF5CCCB1BD16}"/>
                                            </p:graphicEl>
                                          </p:spTgt>
                                        </p:tgtEl>
                                        <p:attrNameLst>
                                          <p:attrName>style.color</p:attrName>
                                        </p:attrNameLst>
                                      </p:cBhvr>
                                      <p:to>
                                        <a:schemeClr val="bg1"/>
                                      </p:to>
                                    </p:animClr>
                                    <p:animClr clrSpc="rgb" dir="cw">
                                      <p:cBhvr>
                                        <p:cTn id="7" dur="2500" autoRev="1" fill="remove"/>
                                        <p:tgtEl>
                                          <p:spTgt spid="5">
                                            <p:graphicEl>
                                              <a:dgm id="{64957D07-F35F-432D-A7C4-FF5CCCB1BD16}"/>
                                            </p:graphicEl>
                                          </p:spTgt>
                                        </p:tgtEl>
                                        <p:attrNameLst>
                                          <p:attrName>fillcolor</p:attrName>
                                        </p:attrNameLst>
                                      </p:cBhvr>
                                      <p:to>
                                        <a:schemeClr val="bg1"/>
                                      </p:to>
                                    </p:animClr>
                                    <p:set>
                                      <p:cBhvr>
                                        <p:cTn id="8" dur="2500" autoRev="1" fill="remove"/>
                                        <p:tgtEl>
                                          <p:spTgt spid="5">
                                            <p:graphicEl>
                                              <a:dgm id="{64957D07-F35F-432D-A7C4-FF5CCCB1BD16}"/>
                                            </p:graphicEl>
                                          </p:spTgt>
                                        </p:tgtEl>
                                        <p:attrNameLst>
                                          <p:attrName>fill.type</p:attrName>
                                        </p:attrNameLst>
                                      </p:cBhvr>
                                      <p:to>
                                        <p:strVal val="solid"/>
                                      </p:to>
                                    </p:set>
                                    <p:set>
                                      <p:cBhvr>
                                        <p:cTn id="9" dur="2500" autoRev="1" fill="remove"/>
                                        <p:tgtEl>
                                          <p:spTgt spid="5">
                                            <p:graphicEl>
                                              <a:dgm id="{64957D07-F35F-432D-A7C4-FF5CCCB1BD16}"/>
                                            </p:graphic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repeatCount="indefinite" fill="remove" grpId="0" nodeType="clickEffect">
                                  <p:stCondLst>
                                    <p:cond delay="0"/>
                                  </p:stCondLst>
                                  <p:childTnLst>
                                    <p:animClr clrSpc="rgb" dir="cw">
                                      <p:cBhvr override="childStyle">
                                        <p:cTn id="13" dur="2500" autoRev="1" fill="remove"/>
                                        <p:tgtEl>
                                          <p:spTgt spid="5">
                                            <p:graphicEl>
                                              <a:dgm id="{464C05F4-D463-4E30-81F9-B3D10737B01B}"/>
                                            </p:graphicEl>
                                          </p:spTgt>
                                        </p:tgtEl>
                                        <p:attrNameLst>
                                          <p:attrName>style.color</p:attrName>
                                        </p:attrNameLst>
                                      </p:cBhvr>
                                      <p:to>
                                        <a:schemeClr val="bg1"/>
                                      </p:to>
                                    </p:animClr>
                                    <p:animClr clrSpc="rgb" dir="cw">
                                      <p:cBhvr>
                                        <p:cTn id="14" dur="2500" autoRev="1" fill="remove"/>
                                        <p:tgtEl>
                                          <p:spTgt spid="5">
                                            <p:graphicEl>
                                              <a:dgm id="{464C05F4-D463-4E30-81F9-B3D10737B01B}"/>
                                            </p:graphicEl>
                                          </p:spTgt>
                                        </p:tgtEl>
                                        <p:attrNameLst>
                                          <p:attrName>fillcolor</p:attrName>
                                        </p:attrNameLst>
                                      </p:cBhvr>
                                      <p:to>
                                        <a:schemeClr val="bg1"/>
                                      </p:to>
                                    </p:animClr>
                                    <p:set>
                                      <p:cBhvr>
                                        <p:cTn id="15" dur="2500" autoRev="1" fill="remove"/>
                                        <p:tgtEl>
                                          <p:spTgt spid="5">
                                            <p:graphicEl>
                                              <a:dgm id="{464C05F4-D463-4E30-81F9-B3D10737B01B}"/>
                                            </p:graphicEl>
                                          </p:spTgt>
                                        </p:tgtEl>
                                        <p:attrNameLst>
                                          <p:attrName>fill.type</p:attrName>
                                        </p:attrNameLst>
                                      </p:cBhvr>
                                      <p:to>
                                        <p:strVal val="solid"/>
                                      </p:to>
                                    </p:set>
                                    <p:set>
                                      <p:cBhvr>
                                        <p:cTn id="16" dur="2500" autoRev="1" fill="remove"/>
                                        <p:tgtEl>
                                          <p:spTgt spid="5">
                                            <p:graphicEl>
                                              <a:dgm id="{464C05F4-D463-4E30-81F9-B3D10737B01B}"/>
                                            </p:graphic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repeatCount="indefinite" fill="remove" grpId="0" nodeType="clickEffect">
                                  <p:stCondLst>
                                    <p:cond delay="0"/>
                                  </p:stCondLst>
                                  <p:childTnLst>
                                    <p:animClr clrSpc="rgb" dir="cw">
                                      <p:cBhvr override="childStyle">
                                        <p:cTn id="20" dur="2500" autoRev="1" fill="remove"/>
                                        <p:tgtEl>
                                          <p:spTgt spid="5">
                                            <p:graphicEl>
                                              <a:dgm id="{6E0D1E51-5A30-4333-94AB-22ED31B297CA}"/>
                                            </p:graphicEl>
                                          </p:spTgt>
                                        </p:tgtEl>
                                        <p:attrNameLst>
                                          <p:attrName>style.color</p:attrName>
                                        </p:attrNameLst>
                                      </p:cBhvr>
                                      <p:to>
                                        <a:schemeClr val="bg1"/>
                                      </p:to>
                                    </p:animClr>
                                    <p:animClr clrSpc="rgb" dir="cw">
                                      <p:cBhvr>
                                        <p:cTn id="21" dur="2500" autoRev="1" fill="remove"/>
                                        <p:tgtEl>
                                          <p:spTgt spid="5">
                                            <p:graphicEl>
                                              <a:dgm id="{6E0D1E51-5A30-4333-94AB-22ED31B297CA}"/>
                                            </p:graphicEl>
                                          </p:spTgt>
                                        </p:tgtEl>
                                        <p:attrNameLst>
                                          <p:attrName>fillcolor</p:attrName>
                                        </p:attrNameLst>
                                      </p:cBhvr>
                                      <p:to>
                                        <a:schemeClr val="bg1"/>
                                      </p:to>
                                    </p:animClr>
                                    <p:set>
                                      <p:cBhvr>
                                        <p:cTn id="22" dur="2500" autoRev="1" fill="remove"/>
                                        <p:tgtEl>
                                          <p:spTgt spid="5">
                                            <p:graphicEl>
                                              <a:dgm id="{6E0D1E51-5A30-4333-94AB-22ED31B297CA}"/>
                                            </p:graphicEl>
                                          </p:spTgt>
                                        </p:tgtEl>
                                        <p:attrNameLst>
                                          <p:attrName>fill.type</p:attrName>
                                        </p:attrNameLst>
                                      </p:cBhvr>
                                      <p:to>
                                        <p:strVal val="solid"/>
                                      </p:to>
                                    </p:set>
                                    <p:set>
                                      <p:cBhvr>
                                        <p:cTn id="23" dur="2500" autoRev="1" fill="remove"/>
                                        <p:tgtEl>
                                          <p:spTgt spid="5">
                                            <p:graphicEl>
                                              <a:dgm id="{6E0D1E51-5A30-4333-94AB-22ED31B297CA}"/>
                                            </p:graphicEl>
                                          </p:spTgt>
                                        </p:tgtEl>
                                        <p:attrNameLst>
                                          <p:attrName>fill.on</p:attrName>
                                        </p:attrNameLst>
                                      </p:cBhvr>
                                      <p:to>
                                        <p:strVal val="true"/>
                                      </p:to>
                                    </p:set>
                                  </p:childTnLst>
                                </p:cTn>
                              </p:par>
                              <p:par>
                                <p:cTn id="24" presetID="27" presetClass="emph" presetSubtype="0" repeatCount="indefinite" fill="remove" grpId="0" nodeType="withEffect">
                                  <p:stCondLst>
                                    <p:cond delay="0"/>
                                  </p:stCondLst>
                                  <p:childTnLst>
                                    <p:animClr clrSpc="rgb" dir="cw">
                                      <p:cBhvr override="childStyle">
                                        <p:cTn id="25" dur="2500" autoRev="1" fill="remove"/>
                                        <p:tgtEl>
                                          <p:spTgt spid="5">
                                            <p:graphicEl>
                                              <a:dgm id="{BB6166C6-7212-478D-AA94-FB2B5AFDBFC1}"/>
                                            </p:graphicEl>
                                          </p:spTgt>
                                        </p:tgtEl>
                                        <p:attrNameLst>
                                          <p:attrName>style.color</p:attrName>
                                        </p:attrNameLst>
                                      </p:cBhvr>
                                      <p:to>
                                        <a:schemeClr val="bg1"/>
                                      </p:to>
                                    </p:animClr>
                                    <p:animClr clrSpc="rgb" dir="cw">
                                      <p:cBhvr>
                                        <p:cTn id="26" dur="2500" autoRev="1" fill="remove"/>
                                        <p:tgtEl>
                                          <p:spTgt spid="5">
                                            <p:graphicEl>
                                              <a:dgm id="{BB6166C6-7212-478D-AA94-FB2B5AFDBFC1}"/>
                                            </p:graphicEl>
                                          </p:spTgt>
                                        </p:tgtEl>
                                        <p:attrNameLst>
                                          <p:attrName>fillcolor</p:attrName>
                                        </p:attrNameLst>
                                      </p:cBhvr>
                                      <p:to>
                                        <a:schemeClr val="bg1"/>
                                      </p:to>
                                    </p:animClr>
                                    <p:set>
                                      <p:cBhvr>
                                        <p:cTn id="27" dur="2500" autoRev="1" fill="remove"/>
                                        <p:tgtEl>
                                          <p:spTgt spid="5">
                                            <p:graphicEl>
                                              <a:dgm id="{BB6166C6-7212-478D-AA94-FB2B5AFDBFC1}"/>
                                            </p:graphicEl>
                                          </p:spTgt>
                                        </p:tgtEl>
                                        <p:attrNameLst>
                                          <p:attrName>fill.type</p:attrName>
                                        </p:attrNameLst>
                                      </p:cBhvr>
                                      <p:to>
                                        <p:strVal val="solid"/>
                                      </p:to>
                                    </p:set>
                                    <p:set>
                                      <p:cBhvr>
                                        <p:cTn id="28" dur="2500" autoRev="1" fill="remove"/>
                                        <p:tgtEl>
                                          <p:spTgt spid="5">
                                            <p:graphicEl>
                                              <a:dgm id="{BB6166C6-7212-478D-AA94-FB2B5AFDBFC1}"/>
                                            </p:graphic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repeatCount="indefinite" fill="remove" grpId="0" nodeType="clickEffect">
                                  <p:stCondLst>
                                    <p:cond delay="0"/>
                                  </p:stCondLst>
                                  <p:childTnLst>
                                    <p:animClr clrSpc="rgb" dir="cw">
                                      <p:cBhvr override="childStyle">
                                        <p:cTn id="32" dur="2500" autoRev="1" fill="remove"/>
                                        <p:tgtEl>
                                          <p:spTgt spid="5">
                                            <p:graphicEl>
                                              <a:dgm id="{BC29A5AA-F3E3-43E7-8DA4-949C0F00243F}"/>
                                            </p:graphicEl>
                                          </p:spTgt>
                                        </p:tgtEl>
                                        <p:attrNameLst>
                                          <p:attrName>style.color</p:attrName>
                                        </p:attrNameLst>
                                      </p:cBhvr>
                                      <p:to>
                                        <a:schemeClr val="bg1"/>
                                      </p:to>
                                    </p:animClr>
                                    <p:animClr clrSpc="rgb" dir="cw">
                                      <p:cBhvr>
                                        <p:cTn id="33" dur="2500" autoRev="1" fill="remove"/>
                                        <p:tgtEl>
                                          <p:spTgt spid="5">
                                            <p:graphicEl>
                                              <a:dgm id="{BC29A5AA-F3E3-43E7-8DA4-949C0F00243F}"/>
                                            </p:graphicEl>
                                          </p:spTgt>
                                        </p:tgtEl>
                                        <p:attrNameLst>
                                          <p:attrName>fillcolor</p:attrName>
                                        </p:attrNameLst>
                                      </p:cBhvr>
                                      <p:to>
                                        <a:schemeClr val="bg1"/>
                                      </p:to>
                                    </p:animClr>
                                    <p:set>
                                      <p:cBhvr>
                                        <p:cTn id="34" dur="2500" autoRev="1" fill="remove"/>
                                        <p:tgtEl>
                                          <p:spTgt spid="5">
                                            <p:graphicEl>
                                              <a:dgm id="{BC29A5AA-F3E3-43E7-8DA4-949C0F00243F}"/>
                                            </p:graphicEl>
                                          </p:spTgt>
                                        </p:tgtEl>
                                        <p:attrNameLst>
                                          <p:attrName>fill.type</p:attrName>
                                        </p:attrNameLst>
                                      </p:cBhvr>
                                      <p:to>
                                        <p:strVal val="solid"/>
                                      </p:to>
                                    </p:set>
                                    <p:set>
                                      <p:cBhvr>
                                        <p:cTn id="35" dur="2500" autoRev="1" fill="remove"/>
                                        <p:tgtEl>
                                          <p:spTgt spid="5">
                                            <p:graphicEl>
                                              <a:dgm id="{BC29A5AA-F3E3-43E7-8DA4-949C0F00243F}"/>
                                            </p:graphicEl>
                                          </p:spTgt>
                                        </p:tgtEl>
                                        <p:attrNameLst>
                                          <p:attrName>fill.on</p:attrName>
                                        </p:attrNameLst>
                                      </p:cBhvr>
                                      <p:to>
                                        <p:strVal val="true"/>
                                      </p:to>
                                    </p:set>
                                  </p:childTnLst>
                                </p:cTn>
                              </p:par>
                              <p:par>
                                <p:cTn id="36" presetID="27" presetClass="emph" presetSubtype="0" repeatCount="indefinite" fill="remove" grpId="0" nodeType="withEffect">
                                  <p:stCondLst>
                                    <p:cond delay="0"/>
                                  </p:stCondLst>
                                  <p:childTnLst>
                                    <p:animClr clrSpc="rgb" dir="cw">
                                      <p:cBhvr override="childStyle">
                                        <p:cTn id="37" dur="2500" autoRev="1" fill="remove"/>
                                        <p:tgtEl>
                                          <p:spTgt spid="5">
                                            <p:graphicEl>
                                              <a:dgm id="{CFFDABC7-6A7D-4024-8B6F-9F6E9D9ED9E8}"/>
                                            </p:graphicEl>
                                          </p:spTgt>
                                        </p:tgtEl>
                                        <p:attrNameLst>
                                          <p:attrName>style.color</p:attrName>
                                        </p:attrNameLst>
                                      </p:cBhvr>
                                      <p:to>
                                        <a:schemeClr val="bg1"/>
                                      </p:to>
                                    </p:animClr>
                                    <p:animClr clrSpc="rgb" dir="cw">
                                      <p:cBhvr>
                                        <p:cTn id="38" dur="2500" autoRev="1" fill="remove"/>
                                        <p:tgtEl>
                                          <p:spTgt spid="5">
                                            <p:graphicEl>
                                              <a:dgm id="{CFFDABC7-6A7D-4024-8B6F-9F6E9D9ED9E8}"/>
                                            </p:graphicEl>
                                          </p:spTgt>
                                        </p:tgtEl>
                                        <p:attrNameLst>
                                          <p:attrName>fillcolor</p:attrName>
                                        </p:attrNameLst>
                                      </p:cBhvr>
                                      <p:to>
                                        <a:schemeClr val="bg1"/>
                                      </p:to>
                                    </p:animClr>
                                    <p:set>
                                      <p:cBhvr>
                                        <p:cTn id="39" dur="2500" autoRev="1" fill="remove"/>
                                        <p:tgtEl>
                                          <p:spTgt spid="5">
                                            <p:graphicEl>
                                              <a:dgm id="{CFFDABC7-6A7D-4024-8B6F-9F6E9D9ED9E8}"/>
                                            </p:graphicEl>
                                          </p:spTgt>
                                        </p:tgtEl>
                                        <p:attrNameLst>
                                          <p:attrName>fill.type</p:attrName>
                                        </p:attrNameLst>
                                      </p:cBhvr>
                                      <p:to>
                                        <p:strVal val="solid"/>
                                      </p:to>
                                    </p:set>
                                    <p:set>
                                      <p:cBhvr>
                                        <p:cTn id="40" dur="2500" autoRev="1" fill="remove"/>
                                        <p:tgtEl>
                                          <p:spTgt spid="5">
                                            <p:graphicEl>
                                              <a:dgm id="{CFFDABC7-6A7D-4024-8B6F-9F6E9D9ED9E8}"/>
                                            </p:graphicEl>
                                          </p:spTgt>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7" presetClass="emph" presetSubtype="0" repeatCount="indefinite" fill="remove" grpId="0" nodeType="clickEffect">
                                  <p:stCondLst>
                                    <p:cond delay="0"/>
                                  </p:stCondLst>
                                  <p:childTnLst>
                                    <p:animClr clrSpc="rgb" dir="cw">
                                      <p:cBhvr override="childStyle">
                                        <p:cTn id="44" dur="2500" autoRev="1" fill="remove"/>
                                        <p:tgtEl>
                                          <p:spTgt spid="5">
                                            <p:graphicEl>
                                              <a:dgm id="{2144805D-735F-4424-8FC3-F182669C79D7}"/>
                                            </p:graphicEl>
                                          </p:spTgt>
                                        </p:tgtEl>
                                        <p:attrNameLst>
                                          <p:attrName>style.color</p:attrName>
                                        </p:attrNameLst>
                                      </p:cBhvr>
                                      <p:to>
                                        <a:schemeClr val="bg1"/>
                                      </p:to>
                                    </p:animClr>
                                    <p:animClr clrSpc="rgb" dir="cw">
                                      <p:cBhvr>
                                        <p:cTn id="45" dur="2500" autoRev="1" fill="remove"/>
                                        <p:tgtEl>
                                          <p:spTgt spid="5">
                                            <p:graphicEl>
                                              <a:dgm id="{2144805D-735F-4424-8FC3-F182669C79D7}"/>
                                            </p:graphicEl>
                                          </p:spTgt>
                                        </p:tgtEl>
                                        <p:attrNameLst>
                                          <p:attrName>fillcolor</p:attrName>
                                        </p:attrNameLst>
                                      </p:cBhvr>
                                      <p:to>
                                        <a:schemeClr val="bg1"/>
                                      </p:to>
                                    </p:animClr>
                                    <p:set>
                                      <p:cBhvr>
                                        <p:cTn id="46" dur="2500" autoRev="1" fill="remove"/>
                                        <p:tgtEl>
                                          <p:spTgt spid="5">
                                            <p:graphicEl>
                                              <a:dgm id="{2144805D-735F-4424-8FC3-F182669C79D7}"/>
                                            </p:graphicEl>
                                          </p:spTgt>
                                        </p:tgtEl>
                                        <p:attrNameLst>
                                          <p:attrName>fill.type</p:attrName>
                                        </p:attrNameLst>
                                      </p:cBhvr>
                                      <p:to>
                                        <p:strVal val="solid"/>
                                      </p:to>
                                    </p:set>
                                    <p:set>
                                      <p:cBhvr>
                                        <p:cTn id="47" dur="2500" autoRev="1" fill="remove"/>
                                        <p:tgtEl>
                                          <p:spTgt spid="5">
                                            <p:graphicEl>
                                              <a:dgm id="{2144805D-735F-4424-8FC3-F182669C79D7}"/>
                                            </p:graphicEl>
                                          </p:spTgt>
                                        </p:tgtEl>
                                        <p:attrNameLst>
                                          <p:attrName>fill.on</p:attrName>
                                        </p:attrNameLst>
                                      </p:cBhvr>
                                      <p:to>
                                        <p:strVal val="true"/>
                                      </p:to>
                                    </p:set>
                                  </p:childTnLst>
                                </p:cTn>
                              </p:par>
                              <p:par>
                                <p:cTn id="48" presetID="27" presetClass="emph" presetSubtype="0" repeatCount="indefinite" fill="remove" grpId="0" nodeType="withEffect">
                                  <p:stCondLst>
                                    <p:cond delay="0"/>
                                  </p:stCondLst>
                                  <p:childTnLst>
                                    <p:animClr clrSpc="rgb" dir="cw">
                                      <p:cBhvr override="childStyle">
                                        <p:cTn id="49" dur="2500" autoRev="1" fill="remove"/>
                                        <p:tgtEl>
                                          <p:spTgt spid="5">
                                            <p:graphicEl>
                                              <a:dgm id="{3CB29A13-F6B8-4460-88A8-B3D98B02BDCD}"/>
                                            </p:graphicEl>
                                          </p:spTgt>
                                        </p:tgtEl>
                                        <p:attrNameLst>
                                          <p:attrName>style.color</p:attrName>
                                        </p:attrNameLst>
                                      </p:cBhvr>
                                      <p:to>
                                        <a:schemeClr val="bg1"/>
                                      </p:to>
                                    </p:animClr>
                                    <p:animClr clrSpc="rgb" dir="cw">
                                      <p:cBhvr>
                                        <p:cTn id="50" dur="2500" autoRev="1" fill="remove"/>
                                        <p:tgtEl>
                                          <p:spTgt spid="5">
                                            <p:graphicEl>
                                              <a:dgm id="{3CB29A13-F6B8-4460-88A8-B3D98B02BDCD}"/>
                                            </p:graphicEl>
                                          </p:spTgt>
                                        </p:tgtEl>
                                        <p:attrNameLst>
                                          <p:attrName>fillcolor</p:attrName>
                                        </p:attrNameLst>
                                      </p:cBhvr>
                                      <p:to>
                                        <a:schemeClr val="bg1"/>
                                      </p:to>
                                    </p:animClr>
                                    <p:set>
                                      <p:cBhvr>
                                        <p:cTn id="51" dur="2500" autoRev="1" fill="remove"/>
                                        <p:tgtEl>
                                          <p:spTgt spid="5">
                                            <p:graphicEl>
                                              <a:dgm id="{3CB29A13-F6B8-4460-88A8-B3D98B02BDCD}"/>
                                            </p:graphicEl>
                                          </p:spTgt>
                                        </p:tgtEl>
                                        <p:attrNameLst>
                                          <p:attrName>fill.type</p:attrName>
                                        </p:attrNameLst>
                                      </p:cBhvr>
                                      <p:to>
                                        <p:strVal val="solid"/>
                                      </p:to>
                                    </p:set>
                                    <p:set>
                                      <p:cBhvr>
                                        <p:cTn id="52" dur="2500" autoRev="1" fill="remove"/>
                                        <p:tgtEl>
                                          <p:spTgt spid="5">
                                            <p:graphicEl>
                                              <a:dgm id="{3CB29A13-F6B8-4460-88A8-B3D98B02BDCD}"/>
                                            </p:graphicEl>
                                          </p:spTgt>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27" presetClass="emph" presetSubtype="0" repeatCount="indefinite" fill="remove" grpId="0" nodeType="clickEffect">
                                  <p:stCondLst>
                                    <p:cond delay="0"/>
                                  </p:stCondLst>
                                  <p:childTnLst>
                                    <p:animClr clrSpc="rgb" dir="cw">
                                      <p:cBhvr override="childStyle">
                                        <p:cTn id="56" dur="2500" autoRev="1" fill="remove"/>
                                        <p:tgtEl>
                                          <p:spTgt spid="5">
                                            <p:graphicEl>
                                              <a:dgm id="{138E3889-BBFC-4830-B886-D94A6F7B3CF2}"/>
                                            </p:graphicEl>
                                          </p:spTgt>
                                        </p:tgtEl>
                                        <p:attrNameLst>
                                          <p:attrName>style.color</p:attrName>
                                        </p:attrNameLst>
                                      </p:cBhvr>
                                      <p:to>
                                        <a:schemeClr val="bg1"/>
                                      </p:to>
                                    </p:animClr>
                                    <p:animClr clrSpc="rgb" dir="cw">
                                      <p:cBhvr>
                                        <p:cTn id="57" dur="2500" autoRev="1" fill="remove"/>
                                        <p:tgtEl>
                                          <p:spTgt spid="5">
                                            <p:graphicEl>
                                              <a:dgm id="{138E3889-BBFC-4830-B886-D94A6F7B3CF2}"/>
                                            </p:graphicEl>
                                          </p:spTgt>
                                        </p:tgtEl>
                                        <p:attrNameLst>
                                          <p:attrName>fillcolor</p:attrName>
                                        </p:attrNameLst>
                                      </p:cBhvr>
                                      <p:to>
                                        <a:schemeClr val="bg1"/>
                                      </p:to>
                                    </p:animClr>
                                    <p:set>
                                      <p:cBhvr>
                                        <p:cTn id="58" dur="2500" autoRev="1" fill="remove"/>
                                        <p:tgtEl>
                                          <p:spTgt spid="5">
                                            <p:graphicEl>
                                              <a:dgm id="{138E3889-BBFC-4830-B886-D94A6F7B3CF2}"/>
                                            </p:graphicEl>
                                          </p:spTgt>
                                        </p:tgtEl>
                                        <p:attrNameLst>
                                          <p:attrName>fill.type</p:attrName>
                                        </p:attrNameLst>
                                      </p:cBhvr>
                                      <p:to>
                                        <p:strVal val="solid"/>
                                      </p:to>
                                    </p:set>
                                    <p:set>
                                      <p:cBhvr>
                                        <p:cTn id="59" dur="2500" autoRev="1" fill="remove"/>
                                        <p:tgtEl>
                                          <p:spTgt spid="5">
                                            <p:graphicEl>
                                              <a:dgm id="{138E3889-BBFC-4830-B886-D94A6F7B3CF2}"/>
                                            </p:graphicEl>
                                          </p:spTgt>
                                        </p:tgtEl>
                                        <p:attrNameLst>
                                          <p:attrName>fill.on</p:attrName>
                                        </p:attrNameLst>
                                      </p:cBhvr>
                                      <p:to>
                                        <p:strVal val="true"/>
                                      </p:to>
                                    </p:set>
                                  </p:childTnLst>
                                </p:cTn>
                              </p:par>
                              <p:par>
                                <p:cTn id="60" presetID="27" presetClass="emph" presetSubtype="0" repeatCount="indefinite" fill="remove" grpId="0" nodeType="withEffect">
                                  <p:stCondLst>
                                    <p:cond delay="0"/>
                                  </p:stCondLst>
                                  <p:childTnLst>
                                    <p:animClr clrSpc="rgb" dir="cw">
                                      <p:cBhvr override="childStyle">
                                        <p:cTn id="61" dur="2500" autoRev="1" fill="remove"/>
                                        <p:tgtEl>
                                          <p:spTgt spid="5">
                                            <p:graphicEl>
                                              <a:dgm id="{CD41F54A-0616-4157-87FD-A2367EE33AA2}"/>
                                            </p:graphicEl>
                                          </p:spTgt>
                                        </p:tgtEl>
                                        <p:attrNameLst>
                                          <p:attrName>style.color</p:attrName>
                                        </p:attrNameLst>
                                      </p:cBhvr>
                                      <p:to>
                                        <a:schemeClr val="bg1"/>
                                      </p:to>
                                    </p:animClr>
                                    <p:animClr clrSpc="rgb" dir="cw">
                                      <p:cBhvr>
                                        <p:cTn id="62" dur="2500" autoRev="1" fill="remove"/>
                                        <p:tgtEl>
                                          <p:spTgt spid="5">
                                            <p:graphicEl>
                                              <a:dgm id="{CD41F54A-0616-4157-87FD-A2367EE33AA2}"/>
                                            </p:graphicEl>
                                          </p:spTgt>
                                        </p:tgtEl>
                                        <p:attrNameLst>
                                          <p:attrName>fillcolor</p:attrName>
                                        </p:attrNameLst>
                                      </p:cBhvr>
                                      <p:to>
                                        <a:schemeClr val="bg1"/>
                                      </p:to>
                                    </p:animClr>
                                    <p:set>
                                      <p:cBhvr>
                                        <p:cTn id="63" dur="2500" autoRev="1" fill="remove"/>
                                        <p:tgtEl>
                                          <p:spTgt spid="5">
                                            <p:graphicEl>
                                              <a:dgm id="{CD41F54A-0616-4157-87FD-A2367EE33AA2}"/>
                                            </p:graphicEl>
                                          </p:spTgt>
                                        </p:tgtEl>
                                        <p:attrNameLst>
                                          <p:attrName>fill.type</p:attrName>
                                        </p:attrNameLst>
                                      </p:cBhvr>
                                      <p:to>
                                        <p:strVal val="solid"/>
                                      </p:to>
                                    </p:set>
                                    <p:set>
                                      <p:cBhvr>
                                        <p:cTn id="64" dur="2500" autoRev="1" fill="remove"/>
                                        <p:tgtEl>
                                          <p:spTgt spid="5">
                                            <p:graphicEl>
                                              <a:dgm id="{CD41F54A-0616-4157-87FD-A2367EE33AA2}"/>
                                            </p:graphicEl>
                                          </p:spTgt>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27" presetClass="emph" presetSubtype="0" repeatCount="indefinite" fill="remove" grpId="0" nodeType="clickEffect">
                                  <p:stCondLst>
                                    <p:cond delay="0"/>
                                  </p:stCondLst>
                                  <p:childTnLst>
                                    <p:animClr clrSpc="rgb" dir="cw">
                                      <p:cBhvr override="childStyle">
                                        <p:cTn id="68" dur="2500" autoRev="1" fill="remove"/>
                                        <p:tgtEl>
                                          <p:spTgt spid="5">
                                            <p:graphicEl>
                                              <a:dgm id="{04121D32-2AAE-4736-A61C-926F5814723B}"/>
                                            </p:graphicEl>
                                          </p:spTgt>
                                        </p:tgtEl>
                                        <p:attrNameLst>
                                          <p:attrName>style.color</p:attrName>
                                        </p:attrNameLst>
                                      </p:cBhvr>
                                      <p:to>
                                        <a:schemeClr val="bg1"/>
                                      </p:to>
                                    </p:animClr>
                                    <p:animClr clrSpc="rgb" dir="cw">
                                      <p:cBhvr>
                                        <p:cTn id="69" dur="2500" autoRev="1" fill="remove"/>
                                        <p:tgtEl>
                                          <p:spTgt spid="5">
                                            <p:graphicEl>
                                              <a:dgm id="{04121D32-2AAE-4736-A61C-926F5814723B}"/>
                                            </p:graphicEl>
                                          </p:spTgt>
                                        </p:tgtEl>
                                        <p:attrNameLst>
                                          <p:attrName>fillcolor</p:attrName>
                                        </p:attrNameLst>
                                      </p:cBhvr>
                                      <p:to>
                                        <a:schemeClr val="bg1"/>
                                      </p:to>
                                    </p:animClr>
                                    <p:set>
                                      <p:cBhvr>
                                        <p:cTn id="70" dur="2500" autoRev="1" fill="remove"/>
                                        <p:tgtEl>
                                          <p:spTgt spid="5">
                                            <p:graphicEl>
                                              <a:dgm id="{04121D32-2AAE-4736-A61C-926F5814723B}"/>
                                            </p:graphicEl>
                                          </p:spTgt>
                                        </p:tgtEl>
                                        <p:attrNameLst>
                                          <p:attrName>fill.type</p:attrName>
                                        </p:attrNameLst>
                                      </p:cBhvr>
                                      <p:to>
                                        <p:strVal val="solid"/>
                                      </p:to>
                                    </p:set>
                                    <p:set>
                                      <p:cBhvr>
                                        <p:cTn id="71" dur="2500" autoRev="1" fill="remove"/>
                                        <p:tgtEl>
                                          <p:spTgt spid="5">
                                            <p:graphicEl>
                                              <a:dgm id="{04121D32-2AAE-4736-A61C-926F5814723B}"/>
                                            </p:graphicEl>
                                          </p:spTgt>
                                        </p:tgtEl>
                                        <p:attrNameLst>
                                          <p:attrName>fill.on</p:attrName>
                                        </p:attrNameLst>
                                      </p:cBhvr>
                                      <p:to>
                                        <p:strVal val="true"/>
                                      </p:to>
                                    </p:set>
                                  </p:childTnLst>
                                </p:cTn>
                              </p:par>
                              <p:par>
                                <p:cTn id="72" presetID="27" presetClass="emph" presetSubtype="0" repeatCount="indefinite" fill="remove" grpId="0" nodeType="withEffect">
                                  <p:stCondLst>
                                    <p:cond delay="0"/>
                                  </p:stCondLst>
                                  <p:childTnLst>
                                    <p:animClr clrSpc="rgb" dir="cw">
                                      <p:cBhvr override="childStyle">
                                        <p:cTn id="73" dur="2500" autoRev="1" fill="remove"/>
                                        <p:tgtEl>
                                          <p:spTgt spid="5">
                                            <p:graphicEl>
                                              <a:dgm id="{20D070F7-39A6-44F0-AB40-4B1BBC7CB1FA}"/>
                                            </p:graphicEl>
                                          </p:spTgt>
                                        </p:tgtEl>
                                        <p:attrNameLst>
                                          <p:attrName>style.color</p:attrName>
                                        </p:attrNameLst>
                                      </p:cBhvr>
                                      <p:to>
                                        <a:schemeClr val="bg1"/>
                                      </p:to>
                                    </p:animClr>
                                    <p:animClr clrSpc="rgb" dir="cw">
                                      <p:cBhvr>
                                        <p:cTn id="74" dur="2500" autoRev="1" fill="remove"/>
                                        <p:tgtEl>
                                          <p:spTgt spid="5">
                                            <p:graphicEl>
                                              <a:dgm id="{20D070F7-39A6-44F0-AB40-4B1BBC7CB1FA}"/>
                                            </p:graphicEl>
                                          </p:spTgt>
                                        </p:tgtEl>
                                        <p:attrNameLst>
                                          <p:attrName>fillcolor</p:attrName>
                                        </p:attrNameLst>
                                      </p:cBhvr>
                                      <p:to>
                                        <a:schemeClr val="bg1"/>
                                      </p:to>
                                    </p:animClr>
                                    <p:set>
                                      <p:cBhvr>
                                        <p:cTn id="75" dur="2500" autoRev="1" fill="remove"/>
                                        <p:tgtEl>
                                          <p:spTgt spid="5">
                                            <p:graphicEl>
                                              <a:dgm id="{20D070F7-39A6-44F0-AB40-4B1BBC7CB1FA}"/>
                                            </p:graphicEl>
                                          </p:spTgt>
                                        </p:tgtEl>
                                        <p:attrNameLst>
                                          <p:attrName>fill.type</p:attrName>
                                        </p:attrNameLst>
                                      </p:cBhvr>
                                      <p:to>
                                        <p:strVal val="solid"/>
                                      </p:to>
                                    </p:set>
                                    <p:set>
                                      <p:cBhvr>
                                        <p:cTn id="76" dur="2500" autoRev="1" fill="remove"/>
                                        <p:tgtEl>
                                          <p:spTgt spid="5">
                                            <p:graphicEl>
                                              <a:dgm id="{20D070F7-39A6-44F0-AB40-4B1BBC7CB1FA}"/>
                                            </p:graphicEl>
                                          </p:spTgt>
                                        </p:tgtEl>
                                        <p:attrNameLst>
                                          <p:attrName>fill.on</p:attrName>
                                        </p:attrNameLst>
                                      </p:cBhvr>
                                      <p:to>
                                        <p:strVal val="true"/>
                                      </p:to>
                                    </p:set>
                                  </p:childTnLst>
                                </p:cTn>
                              </p:par>
                              <p:par>
                                <p:cTn id="77" presetID="27" presetClass="emph" presetSubtype="0" repeatCount="indefinite" fill="remove" grpId="0" nodeType="withEffect">
                                  <p:stCondLst>
                                    <p:cond delay="0"/>
                                  </p:stCondLst>
                                  <p:childTnLst>
                                    <p:animClr clrSpc="rgb" dir="cw">
                                      <p:cBhvr override="childStyle">
                                        <p:cTn id="78" dur="2500" autoRev="1" fill="remove"/>
                                        <p:tgtEl>
                                          <p:spTgt spid="5">
                                            <p:graphicEl>
                                              <a:dgm id="{CFA37C8B-58E1-470D-B553-6C9541AD5580}"/>
                                            </p:graphicEl>
                                          </p:spTgt>
                                        </p:tgtEl>
                                        <p:attrNameLst>
                                          <p:attrName>style.color</p:attrName>
                                        </p:attrNameLst>
                                      </p:cBhvr>
                                      <p:to>
                                        <a:schemeClr val="bg1"/>
                                      </p:to>
                                    </p:animClr>
                                    <p:animClr clrSpc="rgb" dir="cw">
                                      <p:cBhvr>
                                        <p:cTn id="79" dur="2500" autoRev="1" fill="remove"/>
                                        <p:tgtEl>
                                          <p:spTgt spid="5">
                                            <p:graphicEl>
                                              <a:dgm id="{CFA37C8B-58E1-470D-B553-6C9541AD5580}"/>
                                            </p:graphicEl>
                                          </p:spTgt>
                                        </p:tgtEl>
                                        <p:attrNameLst>
                                          <p:attrName>fillcolor</p:attrName>
                                        </p:attrNameLst>
                                      </p:cBhvr>
                                      <p:to>
                                        <a:schemeClr val="bg1"/>
                                      </p:to>
                                    </p:animClr>
                                    <p:set>
                                      <p:cBhvr>
                                        <p:cTn id="80" dur="2500" autoRev="1" fill="remove"/>
                                        <p:tgtEl>
                                          <p:spTgt spid="5">
                                            <p:graphicEl>
                                              <a:dgm id="{CFA37C8B-58E1-470D-B553-6C9541AD5580}"/>
                                            </p:graphicEl>
                                          </p:spTgt>
                                        </p:tgtEl>
                                        <p:attrNameLst>
                                          <p:attrName>fill.type</p:attrName>
                                        </p:attrNameLst>
                                      </p:cBhvr>
                                      <p:to>
                                        <p:strVal val="solid"/>
                                      </p:to>
                                    </p:set>
                                    <p:set>
                                      <p:cBhvr>
                                        <p:cTn id="81" dur="2500" autoRev="1" fill="remove"/>
                                        <p:tgtEl>
                                          <p:spTgt spid="5">
                                            <p:graphicEl>
                                              <a:dgm id="{CFA37C8B-58E1-470D-B553-6C9541AD5580}"/>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DCCA71E6-970D-4A72-AF7D-4D9EEFB036EB}"/>
              </a:ext>
            </a:extLst>
          </p:cNvPr>
          <p:cNvSpPr>
            <a:spLocks noGrp="1"/>
          </p:cNvSpPr>
          <p:nvPr>
            <p:ph type="title"/>
          </p:nvPr>
        </p:nvSpPr>
        <p:spPr>
          <a:xfrm>
            <a:off x="414536" y="87087"/>
            <a:ext cx="3356275" cy="6635930"/>
          </a:xfrm>
        </p:spPr>
        <p:txBody>
          <a:bodyPr>
            <a:normAutofit/>
          </a:bodyPr>
          <a:lstStyle/>
          <a:p>
            <a:r>
              <a:rPr lang="en-GB" sz="2400" b="1" dirty="0">
                <a:solidFill>
                  <a:schemeClr val="tx1"/>
                </a:solidFill>
              </a:rPr>
              <a:t>This image shows the first section of the Last Days of Life Template for GPs</a:t>
            </a:r>
            <a:br>
              <a:rPr lang="en-GB" sz="2400" b="1" dirty="0">
                <a:solidFill>
                  <a:schemeClr val="tx1"/>
                </a:solidFill>
              </a:rPr>
            </a:br>
            <a:br>
              <a:rPr lang="en-GB" sz="2400" b="1" dirty="0">
                <a:solidFill>
                  <a:schemeClr val="tx1"/>
                </a:solidFill>
              </a:rPr>
            </a:br>
            <a:r>
              <a:rPr lang="en-GB" sz="2400" dirty="0">
                <a:solidFill>
                  <a:schemeClr val="tx1"/>
                </a:solidFill>
                <a:latin typeface="Calibri" panose="020F0502020204030204" pitchFamily="34" charset="0"/>
                <a:ea typeface="Calibri" panose="020F0502020204030204" pitchFamily="34" charset="0"/>
              </a:rPr>
              <a:t>This template is a local template and will not be found </a:t>
            </a:r>
            <a:r>
              <a:rPr lang="en-GB" sz="2400" dirty="0">
                <a:solidFill>
                  <a:schemeClr val="tx1"/>
                </a:solidFill>
                <a:effectLst/>
                <a:latin typeface="Calibri" panose="020F0502020204030204" pitchFamily="34" charset="0"/>
                <a:ea typeface="Calibri" panose="020F0502020204030204" pitchFamily="34" charset="0"/>
              </a:rPr>
              <a:t>in </a:t>
            </a:r>
            <a:r>
              <a:rPr lang="en-GB" sz="2400" dirty="0">
                <a:solidFill>
                  <a:schemeClr val="tx1"/>
                </a:solidFill>
                <a:latin typeface="Calibri" panose="020F0502020204030204" pitchFamily="34" charset="0"/>
                <a:ea typeface="Calibri" panose="020F0502020204030204" pitchFamily="34" charset="0"/>
              </a:rPr>
              <a:t>the</a:t>
            </a:r>
            <a:r>
              <a:rPr lang="en-GB" sz="2400" dirty="0">
                <a:solidFill>
                  <a:schemeClr val="tx1"/>
                </a:solidFill>
                <a:effectLst/>
                <a:latin typeface="Calibri" panose="020F0502020204030204" pitchFamily="34" charset="0"/>
                <a:ea typeface="Calibri" panose="020F0502020204030204" pitchFamily="34" charset="0"/>
              </a:rPr>
              <a:t> EMIS library </a:t>
            </a:r>
            <a:br>
              <a:rPr lang="en-GB" sz="2400" dirty="0">
                <a:solidFill>
                  <a:schemeClr val="tx1"/>
                </a:solidFill>
                <a:effectLst/>
                <a:latin typeface="Calibri" panose="020F0502020204030204" pitchFamily="34" charset="0"/>
                <a:ea typeface="Calibri" panose="020F0502020204030204" pitchFamily="34" charset="0"/>
              </a:rPr>
            </a:br>
            <a:br>
              <a:rPr lang="en-GB" sz="2400" dirty="0">
                <a:solidFill>
                  <a:schemeClr val="tx1"/>
                </a:solidFill>
                <a:effectLst/>
                <a:latin typeface="Calibri" panose="020F0502020204030204" pitchFamily="34" charset="0"/>
                <a:ea typeface="Calibri" panose="020F0502020204030204" pitchFamily="34" charset="0"/>
              </a:rPr>
            </a:br>
            <a:r>
              <a:rPr lang="en-GB" sz="2400" dirty="0">
                <a:solidFill>
                  <a:schemeClr val="tx1"/>
                </a:solidFill>
                <a:effectLst/>
                <a:latin typeface="Calibri" panose="020F0502020204030204" pitchFamily="34" charset="0"/>
                <a:ea typeface="Calibri" panose="020F0502020204030204" pitchFamily="34" charset="0"/>
              </a:rPr>
              <a:t>If your surgery / organisation has imported it you can search to find </a:t>
            </a:r>
            <a:r>
              <a:rPr lang="en-GB" sz="2400" dirty="0">
                <a:solidFill>
                  <a:schemeClr val="tx1"/>
                </a:solidFill>
                <a:latin typeface="Calibri" panose="020F0502020204030204" pitchFamily="34" charset="0"/>
                <a:ea typeface="Calibri" panose="020F0502020204030204" pitchFamily="34" charset="0"/>
              </a:rPr>
              <a:t>and use it.</a:t>
            </a:r>
            <a:br>
              <a:rPr lang="en-GB" sz="2400" dirty="0">
                <a:solidFill>
                  <a:schemeClr val="tx1"/>
                </a:solidFill>
                <a:effectLst/>
                <a:latin typeface="Calibri" panose="020F0502020204030204" pitchFamily="34" charset="0"/>
                <a:ea typeface="Calibri" panose="020F0502020204030204" pitchFamily="34" charset="0"/>
              </a:rPr>
            </a:br>
            <a:br>
              <a:rPr lang="en-GB" sz="2400" dirty="0">
                <a:solidFill>
                  <a:schemeClr val="tx1"/>
                </a:solidFill>
                <a:effectLst/>
                <a:latin typeface="Calibri" panose="020F0502020204030204" pitchFamily="34" charset="0"/>
                <a:ea typeface="Calibri" panose="020F0502020204030204" pitchFamily="34" charset="0"/>
              </a:rPr>
            </a:br>
            <a:r>
              <a:rPr lang="en-GB" sz="2400" dirty="0">
                <a:solidFill>
                  <a:schemeClr val="tx1"/>
                </a:solidFill>
                <a:effectLst/>
                <a:latin typeface="Calibri" panose="020F0502020204030204" pitchFamily="34" charset="0"/>
                <a:ea typeface="Calibri" panose="020F0502020204030204" pitchFamily="34" charset="0"/>
              </a:rPr>
              <a:t>If you do not have the local template in your EMIS system please contact </a:t>
            </a:r>
            <a:br>
              <a:rPr lang="en-GB" sz="2400" dirty="0">
                <a:solidFill>
                  <a:schemeClr val="tx1"/>
                </a:solidFill>
                <a:effectLst/>
                <a:latin typeface="Calibri" panose="020F0502020204030204" pitchFamily="34" charset="0"/>
                <a:ea typeface="Calibri" panose="020F0502020204030204" pitchFamily="34" charset="0"/>
              </a:rPr>
            </a:br>
            <a:r>
              <a:rPr lang="en-GB" sz="2400" dirty="0">
                <a:solidFill>
                  <a:schemeClr val="tx1"/>
                </a:solidFill>
                <a:effectLst/>
                <a:latin typeface="Calibri" panose="020F0502020204030204" pitchFamily="34" charset="0"/>
                <a:ea typeface="Calibri" panose="020F0502020204030204" pitchFamily="34" charset="0"/>
              </a:rPr>
              <a:t>Mike Drew </a:t>
            </a:r>
            <a:r>
              <a:rPr lang="en-GB" sz="2400" dirty="0">
                <a:solidFill>
                  <a:schemeClr val="tx1"/>
                </a:solidFill>
                <a:effectLst/>
                <a:ea typeface="Calibri" panose="020F0502020204030204" pitchFamily="34" charset="0"/>
              </a:rPr>
              <a:t>ICT Manager, East Cheshire Hospice</a:t>
            </a:r>
            <a:r>
              <a:rPr lang="en-GB" sz="2400" b="1" dirty="0">
                <a:effectLst/>
                <a:ea typeface="Calibri" panose="020F0502020204030204" pitchFamily="34" charset="0"/>
              </a:rPr>
              <a:t>→</a:t>
            </a:r>
            <a:r>
              <a:rPr lang="en-GB" sz="2400" dirty="0">
                <a:effectLst/>
                <a:ea typeface="Calibri" panose="020F0502020204030204" pitchFamily="34" charset="0"/>
              </a:rPr>
              <a:t> </a:t>
            </a:r>
            <a:r>
              <a:rPr lang="en-GB" sz="2400" dirty="0">
                <a:effectLst/>
                <a:ea typeface="Calibri" panose="020F0502020204030204" pitchFamily="34" charset="0"/>
                <a:hlinkClick r:id="rId6"/>
              </a:rPr>
              <a:t>mdrew@echospice.org.uk</a:t>
            </a:r>
            <a:r>
              <a:rPr lang="en-GB" sz="2400" dirty="0">
                <a:effectLst/>
                <a:ea typeface="Calibri" panose="020F0502020204030204" pitchFamily="34" charset="0"/>
              </a:rPr>
              <a:t> </a:t>
            </a:r>
            <a:br>
              <a:rPr lang="en-GB" sz="2400" dirty="0">
                <a:effectLst/>
                <a:latin typeface="Calibri" panose="020F0502020204030204" pitchFamily="34" charset="0"/>
                <a:ea typeface="Calibri" panose="020F0502020204030204" pitchFamily="34" charset="0"/>
              </a:rPr>
            </a:br>
            <a:endParaRPr lang="en-GB" sz="2400" dirty="0">
              <a:solidFill>
                <a:srgbClr val="FFFFFF"/>
              </a:solidFill>
            </a:endParaRPr>
          </a:p>
        </p:txBody>
      </p:sp>
      <p:pic>
        <p:nvPicPr>
          <p:cNvPr id="3" name="Recorded Sound">
            <a:hlinkClick r:id="" action="ppaction://media"/>
            <a:extLst>
              <a:ext uri="{FF2B5EF4-FFF2-40B4-BE49-F238E27FC236}">
                <a16:creationId xmlns:a16="http://schemas.microsoft.com/office/drawing/2014/main" id="{97771D54-5AE3-4E8B-8AEC-34AE4AA6C566}"/>
              </a:ext>
            </a:extLst>
          </p:cNvPr>
          <p:cNvPicPr>
            <a:picLocks noChangeAspect="1"/>
          </p:cNvPicPr>
          <p:nvPr>
            <a:audioFile r:link="rId1"/>
            <p:extLst>
              <p:ext uri="{DAA4B4D4-6D71-4841-9C94-3DE7FCFB9230}">
                <p14:media xmlns:p14="http://schemas.microsoft.com/office/powerpoint/2010/main" r:embed="rId2">
                  <p14:trim st="1794" end="270.6712"/>
                </p14:media>
              </p:ext>
            </p:extLst>
          </p:nvPr>
        </p:nvPicPr>
        <p:blipFill>
          <a:blip r:embed="rId7"/>
          <a:stretch>
            <a:fillRect/>
          </a:stretch>
        </p:blipFill>
        <p:spPr>
          <a:xfrm>
            <a:off x="5943600" y="3276600"/>
            <a:ext cx="304800" cy="304800"/>
          </a:xfrm>
          <a:prstGeom prst="rect">
            <a:avLst/>
          </a:prstGeom>
        </p:spPr>
      </p:pic>
      <p:pic>
        <p:nvPicPr>
          <p:cNvPr id="9" name="Content Placeholder 4">
            <a:extLst>
              <a:ext uri="{FF2B5EF4-FFF2-40B4-BE49-F238E27FC236}">
                <a16:creationId xmlns:a16="http://schemas.microsoft.com/office/drawing/2014/main" id="{1DEE56CB-2370-4FD5-A209-0D084D101EC1}"/>
              </a:ext>
            </a:extLst>
          </p:cNvPr>
          <p:cNvPicPr>
            <a:picLocks noChangeAspect="1"/>
          </p:cNvPicPr>
          <p:nvPr/>
        </p:nvPicPr>
        <p:blipFill>
          <a:blip r:embed="rId8"/>
          <a:stretch>
            <a:fillRect/>
          </a:stretch>
        </p:blipFill>
        <p:spPr>
          <a:xfrm>
            <a:off x="4182935" y="1114694"/>
            <a:ext cx="7899974" cy="5538651"/>
          </a:xfrm>
          <a:prstGeom prst="rect">
            <a:avLst/>
          </a:prstGeom>
        </p:spPr>
      </p:pic>
      <p:sp>
        <p:nvSpPr>
          <p:cNvPr id="10" name="Title 1">
            <a:extLst>
              <a:ext uri="{FF2B5EF4-FFF2-40B4-BE49-F238E27FC236}">
                <a16:creationId xmlns:a16="http://schemas.microsoft.com/office/drawing/2014/main" id="{977D8538-707D-426B-ADF1-DA1D647898AB}"/>
              </a:ext>
            </a:extLst>
          </p:cNvPr>
          <p:cNvSpPr txBox="1">
            <a:spLocks/>
          </p:cNvSpPr>
          <p:nvPr/>
        </p:nvSpPr>
        <p:spPr>
          <a:xfrm>
            <a:off x="4182935" y="21766"/>
            <a:ext cx="8200595" cy="1041176"/>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GB" sz="3200" dirty="0">
                <a:solidFill>
                  <a:srgbClr val="50B4C8"/>
                </a:solidFill>
              </a:rPr>
              <a:t>Last Days of Life Template</a:t>
            </a:r>
          </a:p>
        </p:txBody>
      </p:sp>
      <p:pic>
        <p:nvPicPr>
          <p:cNvPr id="7" name="Recorded Sound">
            <a:hlinkClick r:id="" action="ppaction://media"/>
            <a:extLst>
              <a:ext uri="{FF2B5EF4-FFF2-40B4-BE49-F238E27FC236}">
                <a16:creationId xmlns:a16="http://schemas.microsoft.com/office/drawing/2014/main" id="{7852C955-B82E-4BDE-A8E5-6E97D18AF3CE}"/>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058551" y="6056483"/>
            <a:ext cx="654505" cy="654505"/>
          </a:xfrm>
          <a:prstGeom prst="rect">
            <a:avLst/>
          </a:prstGeom>
        </p:spPr>
      </p:pic>
    </p:spTree>
    <p:extLst>
      <p:ext uri="{BB962C8B-B14F-4D97-AF65-F5344CB8AC3E}">
        <p14:creationId xmlns:p14="http://schemas.microsoft.com/office/powerpoint/2010/main" val="1437632204"/>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3"/>
                </p:tgtEl>
              </p:cMediaNode>
            </p:audio>
            <p:audio>
              <p:cMediaNode vol="100000" numSld="999" showWhenStopped="0">
                <p:cTn id="3"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F4BC-E1FD-4D5C-A518-EEF611D85BF4}"/>
              </a:ext>
            </a:extLst>
          </p:cNvPr>
          <p:cNvSpPr>
            <a:spLocks noGrp="1"/>
          </p:cNvSpPr>
          <p:nvPr>
            <p:ph type="title"/>
          </p:nvPr>
        </p:nvSpPr>
        <p:spPr>
          <a:xfrm>
            <a:off x="657224" y="499533"/>
            <a:ext cx="10772775" cy="1658198"/>
          </a:xfrm>
        </p:spPr>
        <p:txBody>
          <a:bodyPr>
            <a:normAutofit/>
          </a:bodyPr>
          <a:lstStyle/>
          <a:p>
            <a:r>
              <a:rPr lang="en-GB" dirty="0"/>
              <a:t>Summary Screen Applications</a:t>
            </a:r>
            <a:br>
              <a:rPr lang="en-US" dirty="0"/>
            </a:br>
            <a:endParaRPr lang="en-GB" dirty="0"/>
          </a:p>
        </p:txBody>
      </p:sp>
      <p:graphicFrame>
        <p:nvGraphicFramePr>
          <p:cNvPr id="12" name="Content Placeholder 2">
            <a:extLst>
              <a:ext uri="{FF2B5EF4-FFF2-40B4-BE49-F238E27FC236}">
                <a16:creationId xmlns:a16="http://schemas.microsoft.com/office/drawing/2014/main" id="{86E78E67-BA8D-400B-83C5-C0A7ADA31047}"/>
              </a:ext>
            </a:extLst>
          </p:cNvPr>
          <p:cNvGraphicFramePr>
            <a:graphicFrameLocks noGrp="1"/>
          </p:cNvGraphicFramePr>
          <p:nvPr>
            <p:ph idx="1"/>
            <p:extLst>
              <p:ext uri="{D42A27DB-BD31-4B8C-83A1-F6EECF244321}">
                <p14:modId xmlns:p14="http://schemas.microsoft.com/office/powerpoint/2010/main" val="3388832374"/>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110496"/>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A71E6-970D-4A72-AF7D-4D9EEFB036EB}"/>
              </a:ext>
            </a:extLst>
          </p:cNvPr>
          <p:cNvSpPr>
            <a:spLocks noGrp="1"/>
          </p:cNvSpPr>
          <p:nvPr>
            <p:ph type="title"/>
          </p:nvPr>
        </p:nvSpPr>
        <p:spPr>
          <a:xfrm>
            <a:off x="657224" y="936711"/>
            <a:ext cx="2988265" cy="2747266"/>
          </a:xfrm>
        </p:spPr>
        <p:txBody>
          <a:bodyPr>
            <a:normAutofit fontScale="90000"/>
          </a:bodyPr>
          <a:lstStyle/>
          <a:p>
            <a:r>
              <a:rPr lang="en-GB" sz="2400" b="1" dirty="0">
                <a:solidFill>
                  <a:srgbClr val="FFFFFF"/>
                </a:solidFill>
              </a:rPr>
              <a:t>6. Informs a 'quick glance' summary view across services where there are sharing agreements in place, to update on areas such as symptom control, communication with family, hydration, preferred place of death, suitability for Nurse Verification of expected death</a:t>
            </a:r>
            <a:br>
              <a:rPr lang="en-GB" sz="2400" b="1" dirty="0">
                <a:solidFill>
                  <a:srgbClr val="FFFFFF"/>
                </a:solidFill>
              </a:rPr>
            </a:br>
            <a:endParaRPr lang="en-GB" sz="2400" dirty="0">
              <a:solidFill>
                <a:srgbClr val="FFFFFF"/>
              </a:solidFill>
            </a:endParaRPr>
          </a:p>
        </p:txBody>
      </p:sp>
      <p:sp>
        <p:nvSpPr>
          <p:cNvPr id="5" name="TextBox 4">
            <a:extLst>
              <a:ext uri="{FF2B5EF4-FFF2-40B4-BE49-F238E27FC236}">
                <a16:creationId xmlns:a16="http://schemas.microsoft.com/office/drawing/2014/main" id="{93B42DD3-A392-40F2-AD3E-C8DFEE7467DA}"/>
              </a:ext>
            </a:extLst>
          </p:cNvPr>
          <p:cNvSpPr txBox="1"/>
          <p:nvPr/>
        </p:nvSpPr>
        <p:spPr>
          <a:xfrm>
            <a:off x="4488873" y="341745"/>
            <a:ext cx="6927272" cy="584775"/>
          </a:xfrm>
          <a:prstGeom prst="rect">
            <a:avLst/>
          </a:prstGeom>
          <a:noFill/>
        </p:spPr>
        <p:txBody>
          <a:bodyPr wrap="square" rtlCol="0">
            <a:spAutoFit/>
          </a:bodyPr>
          <a:lstStyle/>
          <a:p>
            <a:r>
              <a:rPr lang="en-GB" sz="1600" b="1" dirty="0"/>
              <a:t>Once the summary screen can be created and integrated into your organisations Emis accounts and then it can be added easily to your personal summary screen :-</a:t>
            </a:r>
          </a:p>
        </p:txBody>
      </p:sp>
      <p:sp>
        <p:nvSpPr>
          <p:cNvPr id="6" name="TextBox 5">
            <a:extLst>
              <a:ext uri="{FF2B5EF4-FFF2-40B4-BE49-F238E27FC236}">
                <a16:creationId xmlns:a16="http://schemas.microsoft.com/office/drawing/2014/main" id="{338659E5-E4AE-492B-A2C5-CEADD9F4A1C2}"/>
              </a:ext>
            </a:extLst>
          </p:cNvPr>
          <p:cNvSpPr txBox="1"/>
          <p:nvPr/>
        </p:nvSpPr>
        <p:spPr>
          <a:xfrm>
            <a:off x="347696" y="4620688"/>
            <a:ext cx="3297793" cy="1754326"/>
          </a:xfrm>
          <a:prstGeom prst="rect">
            <a:avLst/>
          </a:prstGeom>
          <a:noFill/>
        </p:spPr>
        <p:txBody>
          <a:bodyPr wrap="square" rtlCol="0">
            <a:spAutoFit/>
          </a:bodyPr>
          <a:lstStyle/>
          <a:p>
            <a:r>
              <a:rPr lang="en-GB" dirty="0"/>
              <a:t>For more information for creating the summary screen please access the </a:t>
            </a:r>
            <a:r>
              <a:rPr lang="en-GB" dirty="0">
                <a:hlinkClick r:id="rId2"/>
              </a:rPr>
              <a:t>How-to-Guide-for-Creating-Summary-Page-for-Last-Days-of-Life-1.pdf (cheshire-epaige.nhs.uk)</a:t>
            </a:r>
            <a:r>
              <a:rPr lang="en-GB" dirty="0"/>
              <a:t> </a:t>
            </a:r>
          </a:p>
        </p:txBody>
      </p:sp>
      <p:pic>
        <p:nvPicPr>
          <p:cNvPr id="12" name="Content Placeholder 4">
            <a:extLst>
              <a:ext uri="{FF2B5EF4-FFF2-40B4-BE49-F238E27FC236}">
                <a16:creationId xmlns:a16="http://schemas.microsoft.com/office/drawing/2014/main" id="{73BA66D2-5B98-4491-A96F-1518B674BD9B}"/>
              </a:ext>
            </a:extLst>
          </p:cNvPr>
          <p:cNvPicPr>
            <a:picLocks noGrp="1" noChangeAspect="1"/>
          </p:cNvPicPr>
          <p:nvPr>
            <p:ph idx="1"/>
          </p:nvPr>
        </p:nvPicPr>
        <p:blipFill>
          <a:blip r:embed="rId3"/>
          <a:stretch>
            <a:fillRect/>
          </a:stretch>
        </p:blipFill>
        <p:spPr>
          <a:xfrm>
            <a:off x="4406776" y="1698108"/>
            <a:ext cx="7644317" cy="4240873"/>
          </a:xfrm>
          <a:ln>
            <a:solidFill>
              <a:schemeClr val="accent1"/>
            </a:solidFill>
          </a:ln>
        </p:spPr>
      </p:pic>
    </p:spTree>
    <p:extLst>
      <p:ext uri="{BB962C8B-B14F-4D97-AF65-F5344CB8AC3E}">
        <p14:creationId xmlns:p14="http://schemas.microsoft.com/office/powerpoint/2010/main" val="673051371"/>
      </p:ext>
    </p:extLst>
  </p:cSld>
  <p:clrMapOvr>
    <a:masterClrMapping/>
  </p:clrMapOvr>
  <mc:AlternateContent xmlns:mc="http://schemas.openxmlformats.org/markup-compatibility/2006" xmlns:p14="http://schemas.microsoft.com/office/powerpoint/2010/main">
    <mc:Choice Requires="p14">
      <p:transition spd="slow" p14:dur="3750" advTm="40482"/>
    </mc:Choice>
    <mc:Fallback xmlns="">
      <p:transition spd="slow" advTm="4048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3|4.4|3.9|5.8|4.3|3.7|9.5"/>
</p:tagLst>
</file>

<file path=ppt/tags/tag2.xml><?xml version="1.0" encoding="utf-8"?>
<p:tagLst xmlns:a="http://schemas.openxmlformats.org/drawingml/2006/main" xmlns:r="http://schemas.openxmlformats.org/officeDocument/2006/relationships" xmlns:p="http://schemas.openxmlformats.org/presentationml/2006/main">
  <p:tag name="TIMING" val="|14.6|23.9"/>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otalTime>5222</TotalTime>
  <Words>1363</Words>
  <Application>Microsoft Office PowerPoint</Application>
  <PresentationFormat>Widescreen</PresentationFormat>
  <Paragraphs>93</Paragraphs>
  <Slides>13</Slides>
  <Notes>0</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Nova</vt:lpstr>
      <vt:lpstr>Arial Rounded MT Bold</vt:lpstr>
      <vt:lpstr>Calibri</vt:lpstr>
      <vt:lpstr>Calibri Light</vt:lpstr>
      <vt:lpstr>Frutiger W01</vt:lpstr>
      <vt:lpstr>Impact</vt:lpstr>
      <vt:lpstr>KlavikaWebBasicRegular</vt:lpstr>
      <vt:lpstr>Lato</vt:lpstr>
      <vt:lpstr>Wingdings</vt:lpstr>
      <vt:lpstr>Metropolitan</vt:lpstr>
      <vt:lpstr>Last Days of Life Template</vt:lpstr>
      <vt:lpstr>1. Helps to support person-centred end of life care by:- </vt:lpstr>
      <vt:lpstr>2. Developed and informed by national guidance and recommendations e.g., NICE Care of the Dying Adult, Five Priorities for Care of the Dying Person </vt:lpstr>
      <vt:lpstr> 3. Supports defensible medico-legal documentation around last days of life decision making as highlighted by; Gosport Enquiry, Frances Review, More Care, Less Pathway (Liverpool Care Pathway)</vt:lpstr>
      <vt:lpstr>4. Time saving - reducing the need for End-of-Life paperwork e.g., Nurse Verification of Death Forms* and avoiding duplication as existing EPaCCS coding is pulled through.    *Community patients only i.e., Care Homes may still require a paper form   </vt:lpstr>
      <vt:lpstr>5. Provides supportive evidence for CQC     On inspection the CQC will require evidence that people with advanced, progressive, incurable illness are supported to live as well as possible until they die, and that the supportive and palliative care needs of both patient and family to be identified and met throughout the last phase of life and into bereavement.  </vt:lpstr>
      <vt:lpstr>This image shows the first section of the Last Days of Life Template for GPs  This template is a local template and will not be found in the EMIS library   If your surgery / organisation has imported it you can search to find and use it.  If you do not have the local template in your EMIS system please contact  Mike Drew ICT Manager, East Cheshire Hospice→ mdrew@echospice.org.uk  </vt:lpstr>
      <vt:lpstr>Summary Screen Applications </vt:lpstr>
      <vt:lpstr>6. Informs a 'quick glance' summary view across services where there are sharing agreements in place, to update on areas such as symptom control, communication with family, hydration, preferred place of death, suitability for Nurse Verification of expected death </vt:lpstr>
      <vt:lpstr>This animation shows how to add the Last Days of Life Summary tab to your Emis Ribbon    Once it is added it will stay there  and can be used for any patient unless deleted. </vt:lpstr>
      <vt:lpstr>PowerPoint Presentation</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Last Days of Life Template</dc:title>
  <dc:creator>Sarah Dale</dc:creator>
  <cp:lastModifiedBy>Annamarie Ratcliffe</cp:lastModifiedBy>
  <cp:revision>15</cp:revision>
  <cp:lastPrinted>2021-01-29T16:00:37Z</cp:lastPrinted>
  <dcterms:created xsi:type="dcterms:W3CDTF">2021-01-06T14:16:21Z</dcterms:created>
  <dcterms:modified xsi:type="dcterms:W3CDTF">2021-04-08T21:01:28Z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363bd3-2478-45c6-9340-22e98568dec5_Enabled">
    <vt:lpwstr>True</vt:lpwstr>
  </property>
  <property fmtid="{D5CDD505-2E9C-101B-9397-08002B2CF9AE}" pid="3" name="MSIP_Label_27363bd3-2478-45c6-9340-22e98568dec5_SiteId">
    <vt:lpwstr>22a817db-f950-47e3-b3d3-0395a2011240</vt:lpwstr>
  </property>
  <property fmtid="{D5CDD505-2E9C-101B-9397-08002B2CF9AE}" pid="4" name="MSIP_Label_27363bd3-2478-45c6-9340-22e98568dec5_Owner">
    <vt:lpwstr>Carl.Taylor@eolp.org.uk</vt:lpwstr>
  </property>
  <property fmtid="{D5CDD505-2E9C-101B-9397-08002B2CF9AE}" pid="5" name="MSIP_Label_27363bd3-2478-45c6-9340-22e98568dec5_SetDate">
    <vt:lpwstr>2021-01-29T14:05:08.6645263Z</vt:lpwstr>
  </property>
  <property fmtid="{D5CDD505-2E9C-101B-9397-08002B2CF9AE}" pid="6" name="MSIP_Label_27363bd3-2478-45c6-9340-22e98568dec5_Name">
    <vt:lpwstr>General</vt:lpwstr>
  </property>
  <property fmtid="{D5CDD505-2E9C-101B-9397-08002B2CF9AE}" pid="7" name="MSIP_Label_27363bd3-2478-45c6-9340-22e98568dec5_Application">
    <vt:lpwstr>Microsoft Azure Information Protection</vt:lpwstr>
  </property>
  <property fmtid="{D5CDD505-2E9C-101B-9397-08002B2CF9AE}" pid="8" name="MSIP_Label_27363bd3-2478-45c6-9340-22e98568dec5_ActionId">
    <vt:lpwstr>07db3639-e75a-4430-a2b1-47f8934aa9bb</vt:lpwstr>
  </property>
  <property fmtid="{D5CDD505-2E9C-101B-9397-08002B2CF9AE}" pid="9" name="MSIP_Label_27363bd3-2478-45c6-9340-22e98568dec5_Extended_MSFT_Method">
    <vt:lpwstr>Automatic</vt:lpwstr>
  </property>
  <property fmtid="{D5CDD505-2E9C-101B-9397-08002B2CF9AE}" pid="10" name="Sensitivity">
    <vt:lpwstr>General</vt:lpwstr>
  </property>
</Properties>
</file>