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88C2"/>
    <a:srgbClr val="BC208C"/>
    <a:srgbClr val="EB008B"/>
    <a:srgbClr val="00B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 autoAdjust="0"/>
    <p:restoredTop sz="94660"/>
  </p:normalViewPr>
  <p:slideViewPr>
    <p:cSldViewPr snapToGrid="0">
      <p:cViewPr>
        <p:scale>
          <a:sx n="95" d="100"/>
          <a:sy n="95" d="100"/>
        </p:scale>
        <p:origin x="6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4128782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42049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41040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125753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26902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6714" y="2842223"/>
            <a:ext cx="4944462" cy="33111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0714" y="2842223"/>
            <a:ext cx="5181600" cy="3311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171626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3058" y="440644"/>
            <a:ext cx="8341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208436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466647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117920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624" y="103811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5624" y="2751268"/>
            <a:ext cx="3932237" cy="31097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116383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45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0245" y="2712810"/>
            <a:ext cx="3932237" cy="31482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294697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6714" y="14028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714" y="2856139"/>
            <a:ext cx="10515600" cy="2789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65471" y="6340510"/>
            <a:ext cx="11777756" cy="470300"/>
          </a:xfrm>
          <a:prstGeom prst="rect">
            <a:avLst/>
          </a:prstGeom>
          <a:solidFill>
            <a:srgbClr val="3588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 flipH="1">
            <a:off x="453478" y="6342204"/>
            <a:ext cx="108048" cy="471500"/>
          </a:xfrm>
          <a:prstGeom prst="rect">
            <a:avLst/>
          </a:prstGeom>
          <a:solidFill>
            <a:srgbClr val="BC2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640545" y="6340510"/>
            <a:ext cx="108048" cy="470300"/>
          </a:xfrm>
          <a:prstGeom prst="rect">
            <a:avLst/>
          </a:prstGeom>
          <a:solidFill>
            <a:srgbClr val="EB0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832726" y="6340510"/>
            <a:ext cx="108048" cy="470300"/>
          </a:xfrm>
          <a:prstGeom prst="rect">
            <a:avLst/>
          </a:prstGeom>
          <a:solidFill>
            <a:srgbClr val="00B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452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eolp.org.uk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" y="70074"/>
            <a:ext cx="1577592" cy="157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3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566" userDrawn="1">
          <p15:clr>
            <a:srgbClr val="F26B43"/>
          </p15:clr>
        </p15:guide>
        <p15:guide id="2" pos="34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547" y="109959"/>
            <a:ext cx="10064935" cy="99233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3200" dirty="0"/>
              <a:t>Dementia &amp; COVID-19 – Swedish Care International</a:t>
            </a:r>
            <a:br>
              <a:rPr lang="en-GB" sz="3200" dirty="0"/>
            </a:br>
            <a:r>
              <a:rPr lang="en-GB" sz="3200" dirty="0"/>
              <a:t>How to explain what’s going on </a:t>
            </a:r>
            <a:r>
              <a:rPr lang="en-GB" sz="3100" dirty="0">
                <a:solidFill>
                  <a:schemeClr val="accent1"/>
                </a:solidFill>
              </a:rPr>
              <a:t>(2min15 sec video)</a:t>
            </a:r>
          </a:p>
        </p:txBody>
      </p:sp>
      <p:pic>
        <p:nvPicPr>
          <p:cNvPr id="4" name="How to explain COVID-19 to family members with dementi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6265" y="1458766"/>
            <a:ext cx="8303217" cy="4537791"/>
          </a:xfrm>
        </p:spPr>
      </p:pic>
      <p:sp>
        <p:nvSpPr>
          <p:cNvPr id="3" name="TextBox 2"/>
          <p:cNvSpPr txBox="1"/>
          <p:nvPr/>
        </p:nvSpPr>
        <p:spPr>
          <a:xfrm>
            <a:off x="0" y="1638174"/>
            <a:ext cx="37733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Key points:</a:t>
            </a:r>
          </a:p>
          <a:p>
            <a:r>
              <a:rPr lang="en-GB" dirty="0"/>
              <a:t>consider a person’s cognitive ability to: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comprehend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retain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recall what is said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retain and recall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Consider increased anxiety and worry</a:t>
            </a:r>
          </a:p>
          <a:p>
            <a:endParaRPr lang="en-GB" dirty="0"/>
          </a:p>
          <a:p>
            <a:r>
              <a:rPr lang="en-GB" dirty="0"/>
              <a:t>Put yourself in their shoes</a:t>
            </a:r>
          </a:p>
          <a:p>
            <a:endParaRPr lang="en-GB" dirty="0"/>
          </a:p>
          <a:p>
            <a:r>
              <a:rPr lang="en-GB" dirty="0"/>
              <a:t>Focus on being calm</a:t>
            </a:r>
          </a:p>
          <a:p>
            <a:endParaRPr lang="en-GB" dirty="0"/>
          </a:p>
          <a:p>
            <a:r>
              <a:rPr lang="en-GB" dirty="0"/>
              <a:t>Always give information based on a person’s capacity</a:t>
            </a:r>
          </a:p>
        </p:txBody>
      </p:sp>
    </p:spTree>
    <p:extLst>
      <p:ext uri="{BB962C8B-B14F-4D97-AF65-F5344CB8AC3E}">
        <p14:creationId xmlns:p14="http://schemas.microsoft.com/office/powerpoint/2010/main" val="103794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EoLP Primary Colours">
      <a:dk1>
        <a:srgbClr val="000000"/>
      </a:dk1>
      <a:lt1>
        <a:srgbClr val="F8F8F8"/>
      </a:lt1>
      <a:dk2>
        <a:srgbClr val="44546A"/>
      </a:dk2>
      <a:lt2>
        <a:srgbClr val="E7E6E6"/>
      </a:lt2>
      <a:accent1>
        <a:srgbClr val="BC208C"/>
      </a:accent1>
      <a:accent2>
        <a:srgbClr val="EB008B"/>
      </a:accent2>
      <a:accent3>
        <a:srgbClr val="3588C2"/>
      </a:accent3>
      <a:accent4>
        <a:srgbClr val="00B6B1"/>
      </a:accent4>
      <a:accent5>
        <a:srgbClr val="F8F8F8"/>
      </a:accent5>
      <a:accent6>
        <a:srgbClr val="F8F8F8"/>
      </a:accent6>
      <a:hlink>
        <a:srgbClr val="F8F8F8"/>
      </a:hlink>
      <a:folHlink>
        <a:srgbClr val="F8F8F8"/>
      </a:folHlink>
    </a:clrScheme>
    <a:fontScheme name="Custom 1">
      <a:majorFont>
        <a:latin typeface="Museo 700"/>
        <a:ea typeface=""/>
        <a:cs typeface=""/>
      </a:majorFont>
      <a:minorFont>
        <a:latin typeface="Museo 5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</TotalTime>
  <Words>64</Words>
  <Application>Microsoft Office PowerPoint</Application>
  <PresentationFormat>Widescreen</PresentationFormat>
  <Paragraphs>15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Museo 500</vt:lpstr>
      <vt:lpstr>Museo 700</vt:lpstr>
      <vt:lpstr>Office Theme</vt:lpstr>
      <vt:lpstr>Dementia &amp; COVID-19 – Swedish Care International How to explain what’s going on (2min15 sec video)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dsf</dc:title>
  <dc:creator>Nicola Haworth</dc:creator>
  <cp:lastModifiedBy>Communicaiton Team</cp:lastModifiedBy>
  <cp:revision>24</cp:revision>
  <dcterms:created xsi:type="dcterms:W3CDTF">2019-12-05T11:38:38Z</dcterms:created>
  <dcterms:modified xsi:type="dcterms:W3CDTF">2020-04-28T12:48:12Z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7363bd3-2478-45c6-9340-22e98568dec5_Enabled">
    <vt:lpwstr>True</vt:lpwstr>
  </property>
  <property fmtid="{D5CDD505-2E9C-101B-9397-08002B2CF9AE}" pid="3" name="MSIP_Label_27363bd3-2478-45c6-9340-22e98568dec5_SiteId">
    <vt:lpwstr>22a817db-f950-47e3-b3d3-0395a2011240</vt:lpwstr>
  </property>
  <property fmtid="{D5CDD505-2E9C-101B-9397-08002B2CF9AE}" pid="4" name="MSIP_Label_27363bd3-2478-45c6-9340-22e98568dec5_Owner">
    <vt:lpwstr>Anna.Chadwick@eolp.org.uk</vt:lpwstr>
  </property>
  <property fmtid="{D5CDD505-2E9C-101B-9397-08002B2CF9AE}" pid="5" name="MSIP_Label_27363bd3-2478-45c6-9340-22e98568dec5_SetDate">
    <vt:lpwstr>2020-03-19T11:45:24.2748182Z</vt:lpwstr>
  </property>
  <property fmtid="{D5CDD505-2E9C-101B-9397-08002B2CF9AE}" pid="6" name="MSIP_Label_27363bd3-2478-45c6-9340-22e98568dec5_Name">
    <vt:lpwstr>General</vt:lpwstr>
  </property>
  <property fmtid="{D5CDD505-2E9C-101B-9397-08002B2CF9AE}" pid="7" name="MSIP_Label_27363bd3-2478-45c6-9340-22e98568dec5_Application">
    <vt:lpwstr>Microsoft Azure Information Protection</vt:lpwstr>
  </property>
  <property fmtid="{D5CDD505-2E9C-101B-9397-08002B2CF9AE}" pid="8" name="MSIP_Label_27363bd3-2478-45c6-9340-22e98568dec5_ActionId">
    <vt:lpwstr>fad3bafe-6a46-4d69-86dd-3f8ac474b0b0</vt:lpwstr>
  </property>
  <property fmtid="{D5CDD505-2E9C-101B-9397-08002B2CF9AE}" pid="9" name="MSIP_Label_27363bd3-2478-45c6-9340-22e98568dec5_Extended_MSFT_Method">
    <vt:lpwstr>Automatic</vt:lpwstr>
  </property>
  <property fmtid="{D5CDD505-2E9C-101B-9397-08002B2CF9AE}" pid="10" name="Sensitivity">
    <vt:lpwstr>General</vt:lpwstr>
  </property>
</Properties>
</file>