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57" r:id="rId4"/>
    <p:sldId id="269" r:id="rId5"/>
    <p:sldId id="262" r:id="rId6"/>
    <p:sldId id="270" r:id="rId7"/>
    <p:sldId id="272" r:id="rId8"/>
    <p:sldId id="27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70C0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8C2"/>
    <a:srgbClr val="BC208C"/>
    <a:srgbClr val="EB008B"/>
    <a:srgbClr val="00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660"/>
  </p:normalViewPr>
  <p:slideViewPr>
    <p:cSldViewPr snapToGrid="0">
      <p:cViewPr varScale="1">
        <p:scale>
          <a:sx n="94" d="100"/>
          <a:sy n="94" d="100"/>
        </p:scale>
        <p:origin x="9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38910-D32B-4456-BE5B-A188DF1258E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631E2-5E69-448F-A447-369EBF820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006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128782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2049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1040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25753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6902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6714" y="2842223"/>
            <a:ext cx="4944462" cy="33111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714" y="2842223"/>
            <a:ext cx="5181600" cy="3311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71626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058" y="440644"/>
            <a:ext cx="8341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08436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6664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17920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624" y="103811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5624" y="2751268"/>
            <a:ext cx="3932237" cy="31097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16383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45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245" y="2712810"/>
            <a:ext cx="3932237" cy="31482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94697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6714" y="14028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714" y="2856139"/>
            <a:ext cx="10515600" cy="2789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65471" y="6340510"/>
            <a:ext cx="11777756" cy="470300"/>
          </a:xfrm>
          <a:prstGeom prst="rect">
            <a:avLst/>
          </a:prstGeom>
          <a:solidFill>
            <a:srgbClr val="3588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 flipH="1">
            <a:off x="453478" y="6342204"/>
            <a:ext cx="108048" cy="471500"/>
          </a:xfrm>
          <a:prstGeom prst="rect">
            <a:avLst/>
          </a:prstGeom>
          <a:solidFill>
            <a:srgbClr val="BC2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640545" y="6340510"/>
            <a:ext cx="108048" cy="470300"/>
          </a:xfrm>
          <a:prstGeom prst="rect">
            <a:avLst/>
          </a:prstGeom>
          <a:solidFill>
            <a:srgbClr val="EB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832726" y="6340510"/>
            <a:ext cx="108048" cy="470300"/>
          </a:xfrm>
          <a:prstGeom prst="rect">
            <a:avLst/>
          </a:prstGeom>
          <a:solidFill>
            <a:srgbClr val="00B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452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eolp.org.uk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" y="70074"/>
            <a:ext cx="1577592" cy="15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6" userDrawn="1">
          <p15:clr>
            <a:srgbClr val="F26B43"/>
          </p15:clr>
        </p15:guide>
        <p15:guide id="2" pos="34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hyperlink" Target="http://www.cheshire-epaige.nhs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Advance Care Planning</a:t>
            </a:r>
            <a:br>
              <a:rPr lang="en-GB" dirty="0"/>
            </a:br>
            <a:r>
              <a:rPr lang="en-GB" sz="3100" i="1" dirty="0"/>
              <a:t>Hoping for the Best but Planning for the Worst.</a:t>
            </a:r>
            <a:endParaRPr lang="en-GB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COVID-19: Care Homes, Community Staff and GP’s</a:t>
            </a:r>
          </a:p>
          <a:p>
            <a:r>
              <a:rPr lang="en-GB" dirty="0"/>
              <a:t>Cheshire CCG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223" y="4988256"/>
            <a:ext cx="1151593" cy="9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9"/>
    </mc:Choice>
    <mc:Fallback xmlns="">
      <p:transition spd="slow" advTm="3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58108" y="349943"/>
            <a:ext cx="8038402" cy="646956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Advanced Care Planning and COVID-19</a:t>
            </a:r>
          </a:p>
        </p:txBody>
      </p:sp>
      <p:pic>
        <p:nvPicPr>
          <p:cNvPr id="6" name="IMG_36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3004" y="1388679"/>
            <a:ext cx="6985855" cy="3929962"/>
          </a:xfrm>
        </p:spPr>
      </p:pic>
      <p:sp>
        <p:nvSpPr>
          <p:cNvPr id="8" name="TextBox 7"/>
          <p:cNvSpPr txBox="1"/>
          <p:nvPr/>
        </p:nvSpPr>
        <p:spPr>
          <a:xfrm>
            <a:off x="1971675" y="4972050"/>
            <a:ext cx="747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Dr John McKay Frailty GP East Cheshire NHS </a:t>
            </a:r>
            <a:r>
              <a:rPr lang="en-GB" sz="2400" b="1" dirty="0">
                <a:solidFill>
                  <a:schemeClr val="bg1"/>
                </a:solidFill>
              </a:rPr>
              <a:t>Trust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"/>
    </mc:Choice>
    <mc:Fallback xmlns="">
      <p:transition spd="slow" advTm="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655093" y="1467134"/>
            <a:ext cx="10945504" cy="465388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795" y="257195"/>
            <a:ext cx="10422306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What is Advance Care Planning?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699146"/>
            <a:ext cx="10871971" cy="44901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It is an honest conversation about ‘goals of care’.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It will include decisions about DNACPR but it is </a:t>
            </a:r>
            <a:r>
              <a:rPr lang="en-US" sz="4200" b="1" dirty="0">
                <a:solidFill>
                  <a:schemeClr val="bg1"/>
                </a:solidFill>
              </a:rPr>
              <a:t>broader</a:t>
            </a:r>
            <a:r>
              <a:rPr lang="en-US" sz="3800" dirty="0">
                <a:solidFill>
                  <a:schemeClr val="bg1"/>
                </a:solidFill>
              </a:rPr>
              <a:t> than this, and needs to </a:t>
            </a:r>
            <a:r>
              <a:rPr lang="en-US" sz="4200" b="1" dirty="0">
                <a:solidFill>
                  <a:schemeClr val="bg1"/>
                </a:solidFill>
              </a:rPr>
              <a:t>anticipate</a:t>
            </a:r>
            <a:r>
              <a:rPr lang="en-US" sz="3800" dirty="0">
                <a:solidFill>
                  <a:schemeClr val="bg1"/>
                </a:solidFill>
              </a:rPr>
              <a:t> how the future care of </a:t>
            </a:r>
            <a:r>
              <a:rPr lang="en-US" sz="4300" b="1" dirty="0">
                <a:solidFill>
                  <a:schemeClr val="bg1"/>
                </a:solidFill>
              </a:rPr>
              <a:t>each individual </a:t>
            </a:r>
            <a:r>
              <a:rPr lang="en-US" sz="3800" dirty="0">
                <a:solidFill>
                  <a:schemeClr val="bg1"/>
                </a:solidFill>
              </a:rPr>
              <a:t>resident is managed should they become unwell.</a:t>
            </a:r>
          </a:p>
          <a:p>
            <a:pPr marL="0" indent="0">
              <a:buNone/>
            </a:pPr>
            <a:endParaRPr lang="en-US" sz="3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In the current Coronavirus crisis it is important that a plan is in place for </a:t>
            </a:r>
            <a:r>
              <a:rPr lang="en-US" sz="3800" b="1" dirty="0">
                <a:solidFill>
                  <a:schemeClr val="bg1"/>
                </a:solidFill>
              </a:rPr>
              <a:t>ALL</a:t>
            </a:r>
            <a:r>
              <a:rPr lang="en-US" sz="3800" dirty="0">
                <a:solidFill>
                  <a:schemeClr val="bg1"/>
                </a:solidFill>
              </a:rPr>
              <a:t> care home residents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6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2"/>
    </mc:Choice>
    <mc:Fallback xmlns="">
      <p:transition spd="slow" advTm="3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714" y="1402896"/>
            <a:ext cx="4304623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Think About It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714" y="2856139"/>
            <a:ext cx="7334426" cy="2930512"/>
          </a:xfrm>
        </p:spPr>
        <p:txBody>
          <a:bodyPr/>
          <a:lstStyle/>
          <a:p>
            <a:r>
              <a:rPr lang="en-GB" i="1" dirty="0"/>
              <a:t>Plan and decide which staff will do this?</a:t>
            </a:r>
          </a:p>
          <a:p>
            <a:r>
              <a:rPr lang="en-GB" i="1" dirty="0"/>
              <a:t>What support will they need?</a:t>
            </a:r>
          </a:p>
          <a:p>
            <a:r>
              <a:rPr lang="en-GB" i="1" dirty="0"/>
              <a:t>Plan how you will work with each other – GP practices, care home staff and Community Staff </a:t>
            </a:r>
          </a:p>
          <a:p>
            <a:r>
              <a:rPr lang="en-GB" i="1" dirty="0"/>
              <a:t>Which patients do we need to prioritise? </a:t>
            </a:r>
          </a:p>
          <a:p>
            <a:endParaRPr lang="en-GB" i="1" dirty="0"/>
          </a:p>
          <a:p>
            <a:endParaRPr lang="en-GB" dirty="0"/>
          </a:p>
        </p:txBody>
      </p:sp>
      <p:pic>
        <p:nvPicPr>
          <p:cNvPr id="1028" name="Picture 4" descr="Thinker - Thinking Clipart PNG Image | Transparent PNG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60" y="2952396"/>
            <a:ext cx="3043731" cy="252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6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2"/>
    </mc:Choice>
    <mc:Fallback xmlns="">
      <p:transition spd="slow" advTm="3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2" y="254838"/>
            <a:ext cx="7776376" cy="60124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8"/>
    </mc:Choice>
    <mc:Fallback xmlns="">
      <p:transition spd="slow" advTm="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14" y="236496"/>
            <a:ext cx="3998086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Talk About It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65" y="1637970"/>
            <a:ext cx="11861839" cy="4195288"/>
          </a:xfrm>
        </p:spPr>
        <p:txBody>
          <a:bodyPr>
            <a:normAutofit fontScale="92500" lnSpcReduction="10000"/>
          </a:bodyPr>
          <a:lstStyle/>
          <a:p>
            <a:r>
              <a:rPr lang="en-GB" i="1" dirty="0"/>
              <a:t>Support the resident to be involved and check they have capacity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understand the need to make a decision about their future care?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retain information long enough to make a decision?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weigh up the pros and cons of a decision?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communicate their decision to you?</a:t>
            </a:r>
            <a:endParaRPr lang="en-GB" i="1" dirty="0"/>
          </a:p>
          <a:p>
            <a:r>
              <a:rPr lang="en-GB" i="1" dirty="0"/>
              <a:t>If a person lacks capacity ask the family or LPA what they think the person would have want for their future care</a:t>
            </a:r>
          </a:p>
          <a:p>
            <a:r>
              <a:rPr lang="en-GB" i="1" dirty="0"/>
              <a:t> Its important that choices that are offered are realistic and based on medical need</a:t>
            </a:r>
            <a:endParaRPr lang="en-GB" dirty="0"/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9"/>
    </mc:Choice>
    <mc:Fallback xmlns="">
      <p:transition spd="slow" advTm="7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14" y="236496"/>
            <a:ext cx="3998086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Record it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65" y="1637732"/>
            <a:ext cx="8633289" cy="4195526"/>
          </a:xfrm>
        </p:spPr>
        <p:txBody>
          <a:bodyPr>
            <a:normAutofit fontScale="92500"/>
          </a:bodyPr>
          <a:lstStyle/>
          <a:p>
            <a:r>
              <a:rPr lang="en-GB" i="1" dirty="0"/>
              <a:t>Record what conversations have been had with patients and whether you have assessed that they have capacity or not .</a:t>
            </a:r>
          </a:p>
          <a:p>
            <a:r>
              <a:rPr lang="en-GB" i="1" dirty="0"/>
              <a:t>Record conversations with families or LPA’s. </a:t>
            </a:r>
          </a:p>
          <a:p>
            <a:pPr lvl="0"/>
            <a:r>
              <a:rPr lang="en-GB" i="1" dirty="0"/>
              <a:t>Make sure there is a clear clinical plan that is specific to the potential needs of the residents:  For example: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A) </a:t>
            </a:r>
            <a:r>
              <a:rPr lang="en-US" b="1" dirty="0"/>
              <a:t>care or treatments to be considered</a:t>
            </a:r>
            <a:r>
              <a:rPr lang="en-US" dirty="0"/>
              <a:t> (e.g. antibiotics for a chest infection)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b="1" dirty="0"/>
              <a:t>) care or treatments that are not recommended</a:t>
            </a:r>
            <a:r>
              <a:rPr lang="en-US" dirty="0"/>
              <a:t> (e.g. not for invasive ventilation).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2" descr="Writing On Paper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8554" y="3128869"/>
            <a:ext cx="274012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1"/>
    </mc:Choice>
    <mc:Fallback xmlns="">
      <p:transition spd="slow" advTm="3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869" y="39296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Share it</a:t>
            </a:r>
            <a:r>
              <a:rPr lang="en-GB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850" y="1800225"/>
            <a:ext cx="7153275" cy="4419599"/>
          </a:xfrm>
        </p:spPr>
        <p:txBody>
          <a:bodyPr>
            <a:normAutofit fontScale="92500"/>
          </a:bodyPr>
          <a:lstStyle/>
          <a:p>
            <a:r>
              <a:rPr lang="en-GB" dirty="0"/>
              <a:t>Check that residents, families and LPA’s understand what the Advance Care Plan is. </a:t>
            </a:r>
          </a:p>
          <a:p>
            <a:r>
              <a:rPr lang="en-GB" dirty="0"/>
              <a:t>Make sure plans accessible and are kept alongside DNACPR forms in patients notes</a:t>
            </a:r>
          </a:p>
          <a:p>
            <a:r>
              <a:rPr lang="en-GB" dirty="0"/>
              <a:t>When possible medical staff should code appropriately and share using </a:t>
            </a:r>
            <a:r>
              <a:rPr lang="en-GB" dirty="0" err="1"/>
              <a:t>EPaCC’s</a:t>
            </a:r>
            <a:r>
              <a:rPr lang="en-GB" dirty="0"/>
              <a:t> </a:t>
            </a:r>
          </a:p>
          <a:p>
            <a:r>
              <a:rPr lang="en-GB" b="1" dirty="0"/>
              <a:t>Remember these plans can change as circumstances change and need to be reviewed.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005" y="3166281"/>
            <a:ext cx="3411312" cy="21741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0"/>
    </mc:Choice>
    <mc:Fallback xmlns="">
      <p:transition spd="slow" advTm="2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06714" y="2446922"/>
            <a:ext cx="10378036" cy="2513377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Where can I get support with this?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Contact EoLP </a:t>
            </a:r>
            <a:r>
              <a:rPr lang="en-GB" sz="3200" b="1" dirty="0"/>
              <a:t>01270 310 260 </a:t>
            </a:r>
            <a:r>
              <a:rPr lang="en-GB" b="1" dirty="0"/>
              <a:t>if you would like support in how to initiate these discussions and document them</a:t>
            </a:r>
          </a:p>
          <a:p>
            <a:pPr marL="0" indent="0">
              <a:buNone/>
            </a:pPr>
            <a:r>
              <a:rPr lang="en-GB" b="1" dirty="0"/>
              <a:t>Use the resources available on EPAIGE</a:t>
            </a:r>
            <a:r>
              <a:rPr lang="en-GB" dirty="0"/>
              <a:t>: </a:t>
            </a:r>
            <a:r>
              <a:rPr lang="en-GB" dirty="0">
                <a:hlinkClick r:id="rId4"/>
              </a:rPr>
              <a:t>http://www.cheshire-epaige.nhs.uk/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543" y="4639318"/>
            <a:ext cx="5084082" cy="14566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7"/>
    </mc:Choice>
    <mc:Fallback xmlns="">
      <p:transition spd="slow" advTm="1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5|1.2|1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4|2.1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8.7|5.4|3.3|3.3|2.9|3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4|3.9|17.6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7|7.3|8.9"/>
</p:tagLst>
</file>

<file path=ppt/theme/theme1.xml><?xml version="1.0" encoding="utf-8"?>
<a:theme xmlns:a="http://schemas.openxmlformats.org/drawingml/2006/main" name="Office Theme">
  <a:themeElements>
    <a:clrScheme name="EoLP Primary Colours">
      <a:dk1>
        <a:srgbClr val="000000"/>
      </a:dk1>
      <a:lt1>
        <a:srgbClr val="F8F8F8"/>
      </a:lt1>
      <a:dk2>
        <a:srgbClr val="44546A"/>
      </a:dk2>
      <a:lt2>
        <a:srgbClr val="E7E6E6"/>
      </a:lt2>
      <a:accent1>
        <a:srgbClr val="BC208C"/>
      </a:accent1>
      <a:accent2>
        <a:srgbClr val="EB008B"/>
      </a:accent2>
      <a:accent3>
        <a:srgbClr val="3588C2"/>
      </a:accent3>
      <a:accent4>
        <a:srgbClr val="00B6B1"/>
      </a:accent4>
      <a:accent5>
        <a:srgbClr val="F8F8F8"/>
      </a:accent5>
      <a:accent6>
        <a:srgbClr val="F8F8F8"/>
      </a:accent6>
      <a:hlink>
        <a:srgbClr val="F8F8F8"/>
      </a:hlink>
      <a:folHlink>
        <a:srgbClr val="F8F8F8"/>
      </a:folHlink>
    </a:clrScheme>
    <a:fontScheme name="Custom 1">
      <a:majorFont>
        <a:latin typeface="Museo 700"/>
        <a:ea typeface=""/>
        <a:cs typeface=""/>
      </a:majorFont>
      <a:minorFont>
        <a:latin typeface="Museo 5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</TotalTime>
  <Words>438</Words>
  <Application>Microsoft Office PowerPoint</Application>
  <PresentationFormat>Widescreen</PresentationFormat>
  <Paragraphs>39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Museo 500</vt:lpstr>
      <vt:lpstr>Museo 700</vt:lpstr>
      <vt:lpstr>Office Theme</vt:lpstr>
      <vt:lpstr>Advance Care Planning Hoping for the Best but Planning for the Worst.</vt:lpstr>
      <vt:lpstr>PowerPoint Presentation</vt:lpstr>
      <vt:lpstr>What is Advance Care Planning?</vt:lpstr>
      <vt:lpstr>Think About It </vt:lpstr>
      <vt:lpstr>PowerPoint Presentation</vt:lpstr>
      <vt:lpstr>Talk About It </vt:lpstr>
      <vt:lpstr>Record it </vt:lpstr>
      <vt:lpstr>Share it </vt:lpstr>
      <vt:lpstr>Where can I get support with this?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dsf</dc:title>
  <dc:creator>Nicola Haworth</dc:creator>
  <cp:lastModifiedBy>Communicaiton Team</cp:lastModifiedBy>
  <cp:revision>63</cp:revision>
  <dcterms:created xsi:type="dcterms:W3CDTF">2019-12-05T11:38:38Z</dcterms:created>
  <dcterms:modified xsi:type="dcterms:W3CDTF">2020-04-24T11:31:36Z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363bd3-2478-45c6-9340-22e98568dec5_Enabled">
    <vt:lpwstr>True</vt:lpwstr>
  </property>
  <property fmtid="{D5CDD505-2E9C-101B-9397-08002B2CF9AE}" pid="3" name="MSIP_Label_27363bd3-2478-45c6-9340-22e98568dec5_SiteId">
    <vt:lpwstr>22a817db-f950-47e3-b3d3-0395a2011240</vt:lpwstr>
  </property>
  <property fmtid="{D5CDD505-2E9C-101B-9397-08002B2CF9AE}" pid="4" name="MSIP_Label_27363bd3-2478-45c6-9340-22e98568dec5_Owner">
    <vt:lpwstr>Carl.Taylor@eolp.org.uk</vt:lpwstr>
  </property>
  <property fmtid="{D5CDD505-2E9C-101B-9397-08002B2CF9AE}" pid="5" name="MSIP_Label_27363bd3-2478-45c6-9340-22e98568dec5_SetDate">
    <vt:lpwstr>2020-04-22T07:05:49.2585080Z</vt:lpwstr>
  </property>
  <property fmtid="{D5CDD505-2E9C-101B-9397-08002B2CF9AE}" pid="6" name="MSIP_Label_27363bd3-2478-45c6-9340-22e98568dec5_Name">
    <vt:lpwstr>General</vt:lpwstr>
  </property>
  <property fmtid="{D5CDD505-2E9C-101B-9397-08002B2CF9AE}" pid="7" name="MSIP_Label_27363bd3-2478-45c6-9340-22e98568dec5_Application">
    <vt:lpwstr>Microsoft Azure Information Protection</vt:lpwstr>
  </property>
  <property fmtid="{D5CDD505-2E9C-101B-9397-08002B2CF9AE}" pid="8" name="MSIP_Label_27363bd3-2478-45c6-9340-22e98568dec5_ActionId">
    <vt:lpwstr>a29979ab-02f9-433e-b6da-e3bc89c7ea99</vt:lpwstr>
  </property>
  <property fmtid="{D5CDD505-2E9C-101B-9397-08002B2CF9AE}" pid="9" name="MSIP_Label_27363bd3-2478-45c6-9340-22e98568dec5_Extended_MSFT_Method">
    <vt:lpwstr>Automatic</vt:lpwstr>
  </property>
  <property fmtid="{D5CDD505-2E9C-101B-9397-08002B2CF9AE}" pid="10" name="Sensitivity">
    <vt:lpwstr>General</vt:lpwstr>
  </property>
</Properties>
</file>