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</p:sldMasterIdLst>
  <p:notesMasterIdLst>
    <p:notesMasterId r:id="rId20"/>
  </p:notesMasterIdLst>
  <p:sldIdLst>
    <p:sldId id="280" r:id="rId6"/>
    <p:sldId id="269" r:id="rId7"/>
    <p:sldId id="283" r:id="rId8"/>
    <p:sldId id="259" r:id="rId9"/>
    <p:sldId id="282" r:id="rId10"/>
    <p:sldId id="284" r:id="rId11"/>
    <p:sldId id="260" r:id="rId12"/>
    <p:sldId id="286" r:id="rId13"/>
    <p:sldId id="261" r:id="rId14"/>
    <p:sldId id="287" r:id="rId15"/>
    <p:sldId id="288" r:id="rId16"/>
    <p:sldId id="289" r:id="rId17"/>
    <p:sldId id="290" r:id="rId18"/>
    <p:sldId id="292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91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7C794A-DDAE-40C2-91C9-B6E90D18F4D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F09E92-2979-41F1-817D-2CD63DE9EEDD}">
      <dgm:prSet/>
      <dgm:spPr/>
      <dgm:t>
        <a:bodyPr/>
        <a:lstStyle/>
        <a:p>
          <a:pPr rtl="0"/>
          <a:r>
            <a:rPr lang="en-GB" dirty="0" smtClean="0"/>
            <a:t>Preferred Priorities for Care (PPC)</a:t>
          </a:r>
          <a:endParaRPr lang="en-GB" dirty="0"/>
        </a:p>
      </dgm:t>
    </dgm:pt>
    <dgm:pt modelId="{14B3F91D-01B6-4353-B825-38BA7AC5B93B}" type="parTrans" cxnId="{1A4AAB7E-1FAB-4897-9ACA-68DC3D8B4BCC}">
      <dgm:prSet/>
      <dgm:spPr/>
      <dgm:t>
        <a:bodyPr/>
        <a:lstStyle/>
        <a:p>
          <a:endParaRPr lang="en-GB"/>
        </a:p>
      </dgm:t>
    </dgm:pt>
    <dgm:pt modelId="{7316CAD0-97A2-4402-A4C1-9352985A2B95}" type="sibTrans" cxnId="{1A4AAB7E-1FAB-4897-9ACA-68DC3D8B4BCC}">
      <dgm:prSet/>
      <dgm:spPr/>
      <dgm:t>
        <a:bodyPr/>
        <a:lstStyle/>
        <a:p>
          <a:endParaRPr lang="en-GB"/>
        </a:p>
      </dgm:t>
    </dgm:pt>
    <dgm:pt modelId="{46438F0B-D81F-4F78-AF56-9E71E7B7DAE2}" type="pres">
      <dgm:prSet presAssocID="{AC7C794A-DDAE-40C2-91C9-B6E90D18F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FA4D13-ACC8-4845-BDAF-6BC8405ED2DB}" type="pres">
      <dgm:prSet presAssocID="{66F09E92-2979-41F1-817D-2CD63DE9EE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22F01BA-8CE2-448E-A9A6-FC3191CB6DB5}" type="presOf" srcId="{AC7C794A-DDAE-40C2-91C9-B6E90D18F4D0}" destId="{46438F0B-D81F-4F78-AF56-9E71E7B7DAE2}" srcOrd="0" destOrd="0" presId="urn:microsoft.com/office/officeart/2005/8/layout/vList2"/>
    <dgm:cxn modelId="{63800282-7797-4C1C-90F3-6A2400F96BD9}" type="presOf" srcId="{66F09E92-2979-41F1-817D-2CD63DE9EEDD}" destId="{84FA4D13-ACC8-4845-BDAF-6BC8405ED2DB}" srcOrd="0" destOrd="0" presId="urn:microsoft.com/office/officeart/2005/8/layout/vList2"/>
    <dgm:cxn modelId="{1A4AAB7E-1FAB-4897-9ACA-68DC3D8B4BCC}" srcId="{AC7C794A-DDAE-40C2-91C9-B6E90D18F4D0}" destId="{66F09E92-2979-41F1-817D-2CD63DE9EEDD}" srcOrd="0" destOrd="0" parTransId="{14B3F91D-01B6-4353-B825-38BA7AC5B93B}" sibTransId="{7316CAD0-97A2-4402-A4C1-9352985A2B95}"/>
    <dgm:cxn modelId="{22A5DF10-C166-477A-ADBE-778B18F55EB8}" type="presParOf" srcId="{46438F0B-D81F-4F78-AF56-9E71E7B7DAE2}" destId="{84FA4D13-ACC8-4845-BDAF-6BC8405ED2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8E644E-B821-4032-B1FF-A439A98F294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E47F45-9329-4B1A-831E-3CC40B9EED98}">
      <dgm:prSet/>
      <dgm:spPr/>
      <dgm:t>
        <a:bodyPr/>
        <a:lstStyle/>
        <a:p>
          <a:pPr rtl="0"/>
          <a:r>
            <a:rPr lang="en-GB" dirty="0" smtClean="0"/>
            <a:t>Supporting Resources: Leaflet</a:t>
          </a:r>
          <a:endParaRPr lang="en-GB" dirty="0"/>
        </a:p>
      </dgm:t>
    </dgm:pt>
    <dgm:pt modelId="{D09BE4CC-EA01-49ED-9DCF-81BB861B121F}" type="parTrans" cxnId="{9EA1B7D3-A0E7-4DFE-B924-68D7D2C21E2D}">
      <dgm:prSet/>
      <dgm:spPr/>
      <dgm:t>
        <a:bodyPr/>
        <a:lstStyle/>
        <a:p>
          <a:endParaRPr lang="en-GB"/>
        </a:p>
      </dgm:t>
    </dgm:pt>
    <dgm:pt modelId="{7B1536F9-AB99-4706-B33E-E38D41A34322}" type="sibTrans" cxnId="{9EA1B7D3-A0E7-4DFE-B924-68D7D2C21E2D}">
      <dgm:prSet/>
      <dgm:spPr/>
      <dgm:t>
        <a:bodyPr/>
        <a:lstStyle/>
        <a:p>
          <a:endParaRPr lang="en-GB"/>
        </a:p>
      </dgm:t>
    </dgm:pt>
    <dgm:pt modelId="{A92FFC07-BB6A-4C77-9635-ED9E6807746D}" type="pres">
      <dgm:prSet presAssocID="{108E644E-B821-4032-B1FF-A439A98F2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A95DA1-C6A6-4FAD-A175-E0530B3849A8}" type="pres">
      <dgm:prSet presAssocID="{55E47F45-9329-4B1A-831E-3CC40B9EED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A1B7D3-A0E7-4DFE-B924-68D7D2C21E2D}" srcId="{108E644E-B821-4032-B1FF-A439A98F2941}" destId="{55E47F45-9329-4B1A-831E-3CC40B9EED98}" srcOrd="0" destOrd="0" parTransId="{D09BE4CC-EA01-49ED-9DCF-81BB861B121F}" sibTransId="{7B1536F9-AB99-4706-B33E-E38D41A34322}"/>
    <dgm:cxn modelId="{BC283C2F-929F-4407-B6B9-A353522C8D94}" type="presOf" srcId="{55E47F45-9329-4B1A-831E-3CC40B9EED98}" destId="{97A95DA1-C6A6-4FAD-A175-E0530B3849A8}" srcOrd="0" destOrd="0" presId="urn:microsoft.com/office/officeart/2005/8/layout/vList2"/>
    <dgm:cxn modelId="{A1602C61-722E-469D-9F7E-7ED0F37290A9}" type="presOf" srcId="{108E644E-B821-4032-B1FF-A439A98F2941}" destId="{A92FFC07-BB6A-4C77-9635-ED9E6807746D}" srcOrd="0" destOrd="0" presId="urn:microsoft.com/office/officeart/2005/8/layout/vList2"/>
    <dgm:cxn modelId="{B9D1EB64-49CA-40BB-8F0D-58FDFF02F599}" type="presParOf" srcId="{A92FFC07-BB6A-4C77-9635-ED9E6807746D}" destId="{97A95DA1-C6A6-4FAD-A175-E0530B3849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08E644E-B821-4032-B1FF-A439A98F294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E47F45-9329-4B1A-831E-3CC40B9EED98}">
      <dgm:prSet/>
      <dgm:spPr/>
      <dgm:t>
        <a:bodyPr/>
        <a:lstStyle/>
        <a:p>
          <a:pPr rtl="0"/>
          <a:r>
            <a:rPr lang="en-GB" dirty="0" smtClean="0"/>
            <a:t>Supporting Resources: Factsheet</a:t>
          </a:r>
          <a:endParaRPr lang="en-GB" dirty="0"/>
        </a:p>
      </dgm:t>
    </dgm:pt>
    <dgm:pt modelId="{D09BE4CC-EA01-49ED-9DCF-81BB861B121F}" type="parTrans" cxnId="{9EA1B7D3-A0E7-4DFE-B924-68D7D2C21E2D}">
      <dgm:prSet/>
      <dgm:spPr/>
      <dgm:t>
        <a:bodyPr/>
        <a:lstStyle/>
        <a:p>
          <a:endParaRPr lang="en-GB"/>
        </a:p>
      </dgm:t>
    </dgm:pt>
    <dgm:pt modelId="{7B1536F9-AB99-4706-B33E-E38D41A34322}" type="sibTrans" cxnId="{9EA1B7D3-A0E7-4DFE-B924-68D7D2C21E2D}">
      <dgm:prSet/>
      <dgm:spPr/>
      <dgm:t>
        <a:bodyPr/>
        <a:lstStyle/>
        <a:p>
          <a:endParaRPr lang="en-GB"/>
        </a:p>
      </dgm:t>
    </dgm:pt>
    <dgm:pt modelId="{A92FFC07-BB6A-4C77-9635-ED9E6807746D}" type="pres">
      <dgm:prSet presAssocID="{108E644E-B821-4032-B1FF-A439A98F2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A95DA1-C6A6-4FAD-A175-E0530B3849A8}" type="pres">
      <dgm:prSet presAssocID="{55E47F45-9329-4B1A-831E-3CC40B9EED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A1B7D3-A0E7-4DFE-B924-68D7D2C21E2D}" srcId="{108E644E-B821-4032-B1FF-A439A98F2941}" destId="{55E47F45-9329-4B1A-831E-3CC40B9EED98}" srcOrd="0" destOrd="0" parTransId="{D09BE4CC-EA01-49ED-9DCF-81BB861B121F}" sibTransId="{7B1536F9-AB99-4706-B33E-E38D41A34322}"/>
    <dgm:cxn modelId="{40080794-9D13-4829-A0AD-5E8E4DECF250}" type="presOf" srcId="{55E47F45-9329-4B1A-831E-3CC40B9EED98}" destId="{97A95DA1-C6A6-4FAD-A175-E0530B3849A8}" srcOrd="0" destOrd="0" presId="urn:microsoft.com/office/officeart/2005/8/layout/vList2"/>
    <dgm:cxn modelId="{CE8023FB-3F5F-45C0-A539-3CAADFE4A041}" type="presOf" srcId="{108E644E-B821-4032-B1FF-A439A98F2941}" destId="{A92FFC07-BB6A-4C77-9635-ED9E6807746D}" srcOrd="0" destOrd="0" presId="urn:microsoft.com/office/officeart/2005/8/layout/vList2"/>
    <dgm:cxn modelId="{8BE178DD-15F4-48BA-A939-6230B7D410A3}" type="presParOf" srcId="{A92FFC07-BB6A-4C77-9635-ED9E6807746D}" destId="{97A95DA1-C6A6-4FAD-A175-E0530B3849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8E644E-B821-4032-B1FF-A439A98F294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E47F45-9329-4B1A-831E-3CC40B9EED98}">
      <dgm:prSet/>
      <dgm:spPr/>
      <dgm:t>
        <a:bodyPr/>
        <a:lstStyle/>
        <a:p>
          <a:pPr rtl="0"/>
          <a:r>
            <a:rPr lang="en-GB" dirty="0" smtClean="0"/>
            <a:t>Supporting Resources: Easy Read </a:t>
          </a:r>
          <a:endParaRPr lang="en-GB" dirty="0"/>
        </a:p>
      </dgm:t>
    </dgm:pt>
    <dgm:pt modelId="{D09BE4CC-EA01-49ED-9DCF-81BB861B121F}" type="parTrans" cxnId="{9EA1B7D3-A0E7-4DFE-B924-68D7D2C21E2D}">
      <dgm:prSet/>
      <dgm:spPr/>
      <dgm:t>
        <a:bodyPr/>
        <a:lstStyle/>
        <a:p>
          <a:endParaRPr lang="en-GB"/>
        </a:p>
      </dgm:t>
    </dgm:pt>
    <dgm:pt modelId="{7B1536F9-AB99-4706-B33E-E38D41A34322}" type="sibTrans" cxnId="{9EA1B7D3-A0E7-4DFE-B924-68D7D2C21E2D}">
      <dgm:prSet/>
      <dgm:spPr/>
      <dgm:t>
        <a:bodyPr/>
        <a:lstStyle/>
        <a:p>
          <a:endParaRPr lang="en-GB"/>
        </a:p>
      </dgm:t>
    </dgm:pt>
    <dgm:pt modelId="{A92FFC07-BB6A-4C77-9635-ED9E6807746D}" type="pres">
      <dgm:prSet presAssocID="{108E644E-B821-4032-B1FF-A439A98F2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A95DA1-C6A6-4FAD-A175-E0530B3849A8}" type="pres">
      <dgm:prSet presAssocID="{55E47F45-9329-4B1A-831E-3CC40B9EED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BF78202-230D-4543-92E8-20E899EF118E}" type="presOf" srcId="{55E47F45-9329-4B1A-831E-3CC40B9EED98}" destId="{97A95DA1-C6A6-4FAD-A175-E0530B3849A8}" srcOrd="0" destOrd="0" presId="urn:microsoft.com/office/officeart/2005/8/layout/vList2"/>
    <dgm:cxn modelId="{9EA1B7D3-A0E7-4DFE-B924-68D7D2C21E2D}" srcId="{108E644E-B821-4032-B1FF-A439A98F2941}" destId="{55E47F45-9329-4B1A-831E-3CC40B9EED98}" srcOrd="0" destOrd="0" parTransId="{D09BE4CC-EA01-49ED-9DCF-81BB861B121F}" sibTransId="{7B1536F9-AB99-4706-B33E-E38D41A34322}"/>
    <dgm:cxn modelId="{E1D8068D-CBDF-435C-A8A3-4303E2E641ED}" type="presOf" srcId="{108E644E-B821-4032-B1FF-A439A98F2941}" destId="{A92FFC07-BB6A-4C77-9635-ED9E6807746D}" srcOrd="0" destOrd="0" presId="urn:microsoft.com/office/officeart/2005/8/layout/vList2"/>
    <dgm:cxn modelId="{0AED14C9-902D-4E01-B804-71035742499D}" type="presParOf" srcId="{A92FFC07-BB6A-4C77-9635-ED9E6807746D}" destId="{97A95DA1-C6A6-4FAD-A175-E0530B3849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8E644E-B821-4032-B1FF-A439A98F294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E47F45-9329-4B1A-831E-3CC40B9EED98}">
      <dgm:prSet/>
      <dgm:spPr/>
      <dgm:t>
        <a:bodyPr/>
        <a:lstStyle/>
        <a:p>
          <a:pPr rtl="0"/>
          <a:r>
            <a:rPr lang="en-GB" dirty="0" smtClean="0"/>
            <a:t>Any Questions? </a:t>
          </a:r>
          <a:endParaRPr lang="en-GB" dirty="0"/>
        </a:p>
      </dgm:t>
    </dgm:pt>
    <dgm:pt modelId="{D09BE4CC-EA01-49ED-9DCF-81BB861B121F}" type="parTrans" cxnId="{9EA1B7D3-A0E7-4DFE-B924-68D7D2C21E2D}">
      <dgm:prSet/>
      <dgm:spPr/>
      <dgm:t>
        <a:bodyPr/>
        <a:lstStyle/>
        <a:p>
          <a:endParaRPr lang="en-GB"/>
        </a:p>
      </dgm:t>
    </dgm:pt>
    <dgm:pt modelId="{7B1536F9-AB99-4706-B33E-E38D41A34322}" type="sibTrans" cxnId="{9EA1B7D3-A0E7-4DFE-B924-68D7D2C21E2D}">
      <dgm:prSet/>
      <dgm:spPr/>
      <dgm:t>
        <a:bodyPr/>
        <a:lstStyle/>
        <a:p>
          <a:endParaRPr lang="en-GB"/>
        </a:p>
      </dgm:t>
    </dgm:pt>
    <dgm:pt modelId="{A92FFC07-BB6A-4C77-9635-ED9E6807746D}" type="pres">
      <dgm:prSet presAssocID="{108E644E-B821-4032-B1FF-A439A98F2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A95DA1-C6A6-4FAD-A175-E0530B3849A8}" type="pres">
      <dgm:prSet presAssocID="{55E47F45-9329-4B1A-831E-3CC40B9EED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A1B7D3-A0E7-4DFE-B924-68D7D2C21E2D}" srcId="{108E644E-B821-4032-B1FF-A439A98F2941}" destId="{55E47F45-9329-4B1A-831E-3CC40B9EED98}" srcOrd="0" destOrd="0" parTransId="{D09BE4CC-EA01-49ED-9DCF-81BB861B121F}" sibTransId="{7B1536F9-AB99-4706-B33E-E38D41A34322}"/>
    <dgm:cxn modelId="{47A82E80-09AB-4003-8259-6BE109AFC6BA}" type="presOf" srcId="{55E47F45-9329-4B1A-831E-3CC40B9EED98}" destId="{97A95DA1-C6A6-4FAD-A175-E0530B3849A8}" srcOrd="0" destOrd="0" presId="urn:microsoft.com/office/officeart/2005/8/layout/vList2"/>
    <dgm:cxn modelId="{F5F009F5-C30E-46EE-B175-001399DA74F4}" type="presOf" srcId="{108E644E-B821-4032-B1FF-A439A98F2941}" destId="{A92FFC07-BB6A-4C77-9635-ED9E6807746D}" srcOrd="0" destOrd="0" presId="urn:microsoft.com/office/officeart/2005/8/layout/vList2"/>
    <dgm:cxn modelId="{89F09DAA-F3CB-4C3C-9DB0-46E37EE3937B}" type="presParOf" srcId="{A92FFC07-BB6A-4C77-9635-ED9E6807746D}" destId="{97A95DA1-C6A6-4FAD-A175-E0530B3849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7C794A-DDAE-40C2-91C9-B6E90D18F4D0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6F09E92-2979-41F1-817D-2CD63DE9EEDD}">
      <dgm:prSet/>
      <dgm:spPr/>
      <dgm:t>
        <a:bodyPr/>
        <a:lstStyle/>
        <a:p>
          <a:pPr rtl="0"/>
          <a:r>
            <a:rPr lang="en-GB" dirty="0" smtClean="0"/>
            <a:t>Potential triggers for PPC</a:t>
          </a:r>
          <a:endParaRPr lang="en-GB" dirty="0"/>
        </a:p>
      </dgm:t>
    </dgm:pt>
    <dgm:pt modelId="{14B3F91D-01B6-4353-B825-38BA7AC5B93B}" type="parTrans" cxnId="{1A4AAB7E-1FAB-4897-9ACA-68DC3D8B4BCC}">
      <dgm:prSet/>
      <dgm:spPr/>
      <dgm:t>
        <a:bodyPr/>
        <a:lstStyle/>
        <a:p>
          <a:endParaRPr lang="en-GB"/>
        </a:p>
      </dgm:t>
    </dgm:pt>
    <dgm:pt modelId="{7316CAD0-97A2-4402-A4C1-9352985A2B95}" type="sibTrans" cxnId="{1A4AAB7E-1FAB-4897-9ACA-68DC3D8B4BCC}">
      <dgm:prSet/>
      <dgm:spPr/>
      <dgm:t>
        <a:bodyPr/>
        <a:lstStyle/>
        <a:p>
          <a:endParaRPr lang="en-GB"/>
        </a:p>
      </dgm:t>
    </dgm:pt>
    <dgm:pt modelId="{46438F0B-D81F-4F78-AF56-9E71E7B7DAE2}" type="pres">
      <dgm:prSet presAssocID="{AC7C794A-DDAE-40C2-91C9-B6E90D18F4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4FA4D13-ACC8-4845-BDAF-6BC8405ED2DB}" type="pres">
      <dgm:prSet presAssocID="{66F09E92-2979-41F1-817D-2CD63DE9EE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748C68A-372D-48CF-8266-BD6E683C3A98}" type="presOf" srcId="{66F09E92-2979-41F1-817D-2CD63DE9EEDD}" destId="{84FA4D13-ACC8-4845-BDAF-6BC8405ED2DB}" srcOrd="0" destOrd="0" presId="urn:microsoft.com/office/officeart/2005/8/layout/vList2"/>
    <dgm:cxn modelId="{83C2A50C-F292-4C88-8F86-4256341A2FEB}" type="presOf" srcId="{AC7C794A-DDAE-40C2-91C9-B6E90D18F4D0}" destId="{46438F0B-D81F-4F78-AF56-9E71E7B7DAE2}" srcOrd="0" destOrd="0" presId="urn:microsoft.com/office/officeart/2005/8/layout/vList2"/>
    <dgm:cxn modelId="{1A4AAB7E-1FAB-4897-9ACA-68DC3D8B4BCC}" srcId="{AC7C794A-DDAE-40C2-91C9-B6E90D18F4D0}" destId="{66F09E92-2979-41F1-817D-2CD63DE9EEDD}" srcOrd="0" destOrd="0" parTransId="{14B3F91D-01B6-4353-B825-38BA7AC5B93B}" sibTransId="{7316CAD0-97A2-4402-A4C1-9352985A2B95}"/>
    <dgm:cxn modelId="{81EAF4A7-1A4D-4BDB-B7CC-C229E204D5B2}" type="presParOf" srcId="{46438F0B-D81F-4F78-AF56-9E71E7B7DAE2}" destId="{84FA4D13-ACC8-4845-BDAF-6BC8405ED2D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B043E1-4DDB-444F-B90E-662B5D5C4E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AE5D1D-7BAF-4BA9-A713-0809F271CEB9}">
      <dgm:prSet/>
      <dgm:spPr/>
      <dgm:t>
        <a:bodyPr/>
        <a:lstStyle/>
        <a:p>
          <a:pPr rtl="0"/>
          <a:r>
            <a:rPr lang="en-GB" dirty="0" smtClean="0"/>
            <a:t>It should be...</a:t>
          </a:r>
          <a:endParaRPr lang="en-GB" dirty="0"/>
        </a:p>
      </dgm:t>
    </dgm:pt>
    <dgm:pt modelId="{0E08406A-0DC0-42B4-A51D-91065FFC2171}" type="parTrans" cxnId="{76876909-B657-44B9-AFAB-421A35BF1AE0}">
      <dgm:prSet/>
      <dgm:spPr/>
      <dgm:t>
        <a:bodyPr/>
        <a:lstStyle/>
        <a:p>
          <a:endParaRPr lang="en-GB"/>
        </a:p>
      </dgm:t>
    </dgm:pt>
    <dgm:pt modelId="{3B0E4080-29FA-4FF4-AF7D-3E8985AD93AD}" type="sibTrans" cxnId="{76876909-B657-44B9-AFAB-421A35BF1AE0}">
      <dgm:prSet/>
      <dgm:spPr/>
      <dgm:t>
        <a:bodyPr/>
        <a:lstStyle/>
        <a:p>
          <a:endParaRPr lang="en-GB"/>
        </a:p>
      </dgm:t>
    </dgm:pt>
    <dgm:pt modelId="{40560DB9-0577-4C4D-AB79-3063A63E2FA2}" type="pres">
      <dgm:prSet presAssocID="{3CB043E1-4DDB-444F-B90E-662B5D5C4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E02FBD-B1C9-48FF-BEE5-03DFC8F8EA51}" type="pres">
      <dgm:prSet presAssocID="{32AE5D1D-7BAF-4BA9-A713-0809F271CE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19F7238B-8CE7-43BF-BAEC-91883EB0ECE7}" type="presOf" srcId="{3CB043E1-4DDB-444F-B90E-662B5D5C4EFD}" destId="{40560DB9-0577-4C4D-AB79-3063A63E2FA2}" srcOrd="0" destOrd="0" presId="urn:microsoft.com/office/officeart/2005/8/layout/vList2"/>
    <dgm:cxn modelId="{07AE418E-2498-4F9F-9047-B7461D55FC6A}" type="presOf" srcId="{32AE5D1D-7BAF-4BA9-A713-0809F271CEB9}" destId="{7AE02FBD-B1C9-48FF-BEE5-03DFC8F8EA51}" srcOrd="0" destOrd="0" presId="urn:microsoft.com/office/officeart/2005/8/layout/vList2"/>
    <dgm:cxn modelId="{76876909-B657-44B9-AFAB-421A35BF1AE0}" srcId="{3CB043E1-4DDB-444F-B90E-662B5D5C4EFD}" destId="{32AE5D1D-7BAF-4BA9-A713-0809F271CEB9}" srcOrd="0" destOrd="0" parTransId="{0E08406A-0DC0-42B4-A51D-91065FFC2171}" sibTransId="{3B0E4080-29FA-4FF4-AF7D-3E8985AD93AD}"/>
    <dgm:cxn modelId="{48365878-8531-4CFF-8E15-E591E2E9B736}" type="presParOf" srcId="{40560DB9-0577-4C4D-AB79-3063A63E2FA2}" destId="{7AE02FBD-B1C9-48FF-BEE5-03DFC8F8EA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CB043E1-4DDB-444F-B90E-662B5D5C4E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AE5D1D-7BAF-4BA9-A713-0809F271CEB9}">
      <dgm:prSet/>
      <dgm:spPr/>
      <dgm:t>
        <a:bodyPr/>
        <a:lstStyle/>
        <a:p>
          <a:pPr rtl="0"/>
          <a:r>
            <a:rPr lang="en-GB" dirty="0" smtClean="0"/>
            <a:t>Starting PPC Conversations</a:t>
          </a:r>
          <a:endParaRPr lang="en-GB" dirty="0"/>
        </a:p>
      </dgm:t>
    </dgm:pt>
    <dgm:pt modelId="{0E08406A-0DC0-42B4-A51D-91065FFC2171}" type="parTrans" cxnId="{76876909-B657-44B9-AFAB-421A35BF1AE0}">
      <dgm:prSet/>
      <dgm:spPr/>
      <dgm:t>
        <a:bodyPr/>
        <a:lstStyle/>
        <a:p>
          <a:endParaRPr lang="en-GB"/>
        </a:p>
      </dgm:t>
    </dgm:pt>
    <dgm:pt modelId="{3B0E4080-29FA-4FF4-AF7D-3E8985AD93AD}" type="sibTrans" cxnId="{76876909-B657-44B9-AFAB-421A35BF1AE0}">
      <dgm:prSet/>
      <dgm:spPr/>
      <dgm:t>
        <a:bodyPr/>
        <a:lstStyle/>
        <a:p>
          <a:endParaRPr lang="en-GB"/>
        </a:p>
      </dgm:t>
    </dgm:pt>
    <dgm:pt modelId="{40560DB9-0577-4C4D-AB79-3063A63E2FA2}" type="pres">
      <dgm:prSet presAssocID="{3CB043E1-4DDB-444F-B90E-662B5D5C4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E02FBD-B1C9-48FF-BEE5-03DFC8F8EA51}" type="pres">
      <dgm:prSet presAssocID="{32AE5D1D-7BAF-4BA9-A713-0809F271CEB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449A293-4921-4636-8087-610A99D77583}" type="presOf" srcId="{32AE5D1D-7BAF-4BA9-A713-0809F271CEB9}" destId="{7AE02FBD-B1C9-48FF-BEE5-03DFC8F8EA51}" srcOrd="0" destOrd="0" presId="urn:microsoft.com/office/officeart/2005/8/layout/vList2"/>
    <dgm:cxn modelId="{76876909-B657-44B9-AFAB-421A35BF1AE0}" srcId="{3CB043E1-4DDB-444F-B90E-662B5D5C4EFD}" destId="{32AE5D1D-7BAF-4BA9-A713-0809F271CEB9}" srcOrd="0" destOrd="0" parTransId="{0E08406A-0DC0-42B4-A51D-91065FFC2171}" sibTransId="{3B0E4080-29FA-4FF4-AF7D-3E8985AD93AD}"/>
    <dgm:cxn modelId="{EAC171F9-BF75-43BF-8C00-EF69EF876970}" type="presOf" srcId="{3CB043E1-4DDB-444F-B90E-662B5D5C4EFD}" destId="{40560DB9-0577-4C4D-AB79-3063A63E2FA2}" srcOrd="0" destOrd="0" presId="urn:microsoft.com/office/officeart/2005/8/layout/vList2"/>
    <dgm:cxn modelId="{529D0CF7-8268-4C12-B68D-F20E0F3532CC}" type="presParOf" srcId="{40560DB9-0577-4C4D-AB79-3063A63E2FA2}" destId="{7AE02FBD-B1C9-48FF-BEE5-03DFC8F8EA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CB043E1-4DDB-444F-B90E-662B5D5C4EFD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AE5D1D-7BAF-4BA9-A713-0809F271CEB9}">
      <dgm:prSet/>
      <dgm:spPr/>
      <dgm:t>
        <a:bodyPr/>
        <a:lstStyle/>
        <a:p>
          <a:pPr rtl="0"/>
          <a:r>
            <a:rPr lang="en-GB" dirty="0" smtClean="0"/>
            <a:t>What to talk about?</a:t>
          </a:r>
          <a:endParaRPr lang="en-GB" dirty="0"/>
        </a:p>
      </dgm:t>
    </dgm:pt>
    <dgm:pt modelId="{0E08406A-0DC0-42B4-A51D-91065FFC2171}" type="parTrans" cxnId="{76876909-B657-44B9-AFAB-421A35BF1AE0}">
      <dgm:prSet/>
      <dgm:spPr/>
      <dgm:t>
        <a:bodyPr/>
        <a:lstStyle/>
        <a:p>
          <a:endParaRPr lang="en-GB"/>
        </a:p>
      </dgm:t>
    </dgm:pt>
    <dgm:pt modelId="{3B0E4080-29FA-4FF4-AF7D-3E8985AD93AD}" type="sibTrans" cxnId="{76876909-B657-44B9-AFAB-421A35BF1AE0}">
      <dgm:prSet/>
      <dgm:spPr/>
      <dgm:t>
        <a:bodyPr/>
        <a:lstStyle/>
        <a:p>
          <a:endParaRPr lang="en-GB"/>
        </a:p>
      </dgm:t>
    </dgm:pt>
    <dgm:pt modelId="{40560DB9-0577-4C4D-AB79-3063A63E2FA2}" type="pres">
      <dgm:prSet presAssocID="{3CB043E1-4DDB-444F-B90E-662B5D5C4E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E02FBD-B1C9-48FF-BEE5-03DFC8F8EA51}" type="pres">
      <dgm:prSet presAssocID="{32AE5D1D-7BAF-4BA9-A713-0809F271CEB9}" presName="parentText" presStyleLbl="node1" presStyleIdx="0" presStyleCnt="1" custLinFactNeighborX="126" custLinFactNeighborY="17106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0202FF-EEE8-4E75-B19D-3A39B447EB63}" type="presOf" srcId="{3CB043E1-4DDB-444F-B90E-662B5D5C4EFD}" destId="{40560DB9-0577-4C4D-AB79-3063A63E2FA2}" srcOrd="0" destOrd="0" presId="urn:microsoft.com/office/officeart/2005/8/layout/vList2"/>
    <dgm:cxn modelId="{3326A0A6-22BC-434B-94A6-4D420AC8AB94}" type="presOf" srcId="{32AE5D1D-7BAF-4BA9-A713-0809F271CEB9}" destId="{7AE02FBD-B1C9-48FF-BEE5-03DFC8F8EA51}" srcOrd="0" destOrd="0" presId="urn:microsoft.com/office/officeart/2005/8/layout/vList2"/>
    <dgm:cxn modelId="{76876909-B657-44B9-AFAB-421A35BF1AE0}" srcId="{3CB043E1-4DDB-444F-B90E-662B5D5C4EFD}" destId="{32AE5D1D-7BAF-4BA9-A713-0809F271CEB9}" srcOrd="0" destOrd="0" parTransId="{0E08406A-0DC0-42B4-A51D-91065FFC2171}" sibTransId="{3B0E4080-29FA-4FF4-AF7D-3E8985AD93AD}"/>
    <dgm:cxn modelId="{62188F79-7834-4405-811C-1BE79B8DE07D}" type="presParOf" srcId="{40560DB9-0577-4C4D-AB79-3063A63E2FA2}" destId="{7AE02FBD-B1C9-48FF-BEE5-03DFC8F8EA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59AB26-FE40-48B6-ABD5-D76111F3B92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26BF2F-EB78-4C7C-9B99-E68745E0FC0A}">
      <dgm:prSet custT="1"/>
      <dgm:spPr/>
      <dgm:t>
        <a:bodyPr/>
        <a:lstStyle/>
        <a:p>
          <a:pPr rtl="0"/>
          <a:endParaRPr lang="en-GB" sz="1400" dirty="0" smtClean="0"/>
        </a:p>
        <a:p>
          <a:pPr rtl="0"/>
          <a:r>
            <a:rPr lang="en-GB" sz="3600" dirty="0" smtClean="0"/>
            <a:t>Who completes the documentation?</a:t>
          </a:r>
          <a:r>
            <a:rPr lang="en-GB" sz="1400" dirty="0" smtClean="0"/>
            <a:t/>
          </a:r>
          <a:br>
            <a:rPr lang="en-GB" sz="1400" dirty="0" smtClean="0"/>
          </a:br>
          <a:r>
            <a:rPr lang="en-GB" sz="1400" dirty="0" smtClean="0"/>
            <a:t/>
          </a:r>
          <a:br>
            <a:rPr lang="en-GB" sz="1400" dirty="0" smtClean="0"/>
          </a:br>
          <a:endParaRPr lang="en-GB" sz="1400" dirty="0"/>
        </a:p>
      </dgm:t>
    </dgm:pt>
    <dgm:pt modelId="{B1A9A535-4B00-4D34-AF8B-66459DAB3213}" type="parTrans" cxnId="{26A37B58-4381-49A3-B2C6-6ED4B2543E34}">
      <dgm:prSet/>
      <dgm:spPr/>
      <dgm:t>
        <a:bodyPr/>
        <a:lstStyle/>
        <a:p>
          <a:endParaRPr lang="en-GB"/>
        </a:p>
      </dgm:t>
    </dgm:pt>
    <dgm:pt modelId="{9F7DCA4D-C328-4C7D-B188-D556F7890345}" type="sibTrans" cxnId="{26A37B58-4381-49A3-B2C6-6ED4B2543E34}">
      <dgm:prSet/>
      <dgm:spPr/>
      <dgm:t>
        <a:bodyPr/>
        <a:lstStyle/>
        <a:p>
          <a:endParaRPr lang="en-GB"/>
        </a:p>
      </dgm:t>
    </dgm:pt>
    <dgm:pt modelId="{91B78371-2596-49F2-BE53-55EC8925373A}" type="pres">
      <dgm:prSet presAssocID="{5B59AB26-FE40-48B6-ABD5-D76111F3B9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9F1F8-587F-45EB-ABEF-B81A478078C9}" type="pres">
      <dgm:prSet presAssocID="{E026BF2F-EB78-4C7C-9B99-E68745E0FC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E857249-8375-4B31-B498-F1DE369B2F0E}" type="presOf" srcId="{E026BF2F-EB78-4C7C-9B99-E68745E0FC0A}" destId="{7D39F1F8-587F-45EB-ABEF-B81A478078C9}" srcOrd="0" destOrd="0" presId="urn:microsoft.com/office/officeart/2005/8/layout/vList2"/>
    <dgm:cxn modelId="{F6B7C773-795F-4CFA-9749-DA6E5F7C038B}" type="presOf" srcId="{5B59AB26-FE40-48B6-ABD5-D76111F3B92C}" destId="{91B78371-2596-49F2-BE53-55EC8925373A}" srcOrd="0" destOrd="0" presId="urn:microsoft.com/office/officeart/2005/8/layout/vList2"/>
    <dgm:cxn modelId="{26A37B58-4381-49A3-B2C6-6ED4B2543E34}" srcId="{5B59AB26-FE40-48B6-ABD5-D76111F3B92C}" destId="{E026BF2F-EB78-4C7C-9B99-E68745E0FC0A}" srcOrd="0" destOrd="0" parTransId="{B1A9A535-4B00-4D34-AF8B-66459DAB3213}" sibTransId="{9F7DCA4D-C328-4C7D-B188-D556F7890345}"/>
    <dgm:cxn modelId="{7F4572A5-8ACC-46F2-97A7-19E715E28128}" type="presParOf" srcId="{91B78371-2596-49F2-BE53-55EC8925373A}" destId="{7D39F1F8-587F-45EB-ABEF-B81A478078C9}" srcOrd="0" destOrd="0" presId="urn:microsoft.com/office/officeart/2005/8/layout/vList2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59AB26-FE40-48B6-ABD5-D76111F3B92C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26BF2F-EB78-4C7C-9B99-E68745E0FC0A}">
      <dgm:prSet custT="1"/>
      <dgm:spPr/>
      <dgm:t>
        <a:bodyPr/>
        <a:lstStyle/>
        <a:p>
          <a:pPr rtl="0"/>
          <a:endParaRPr lang="en-GB" sz="1400" dirty="0" smtClean="0"/>
        </a:p>
        <a:p>
          <a:pPr rtl="0"/>
          <a:r>
            <a:rPr lang="en-GB" sz="3600" dirty="0" smtClean="0"/>
            <a:t>Recording preferences</a:t>
          </a:r>
          <a:r>
            <a:rPr lang="en-GB" sz="1400" dirty="0" smtClean="0"/>
            <a:t/>
          </a:r>
          <a:br>
            <a:rPr lang="en-GB" sz="1400" dirty="0" smtClean="0"/>
          </a:br>
          <a:r>
            <a:rPr lang="en-GB" sz="1400" dirty="0" smtClean="0"/>
            <a:t/>
          </a:r>
          <a:br>
            <a:rPr lang="en-GB" sz="1400" dirty="0" smtClean="0"/>
          </a:br>
          <a:endParaRPr lang="en-GB" sz="1400" dirty="0"/>
        </a:p>
      </dgm:t>
    </dgm:pt>
    <dgm:pt modelId="{B1A9A535-4B00-4D34-AF8B-66459DAB3213}" type="parTrans" cxnId="{26A37B58-4381-49A3-B2C6-6ED4B2543E34}">
      <dgm:prSet/>
      <dgm:spPr/>
      <dgm:t>
        <a:bodyPr/>
        <a:lstStyle/>
        <a:p>
          <a:endParaRPr lang="en-GB"/>
        </a:p>
      </dgm:t>
    </dgm:pt>
    <dgm:pt modelId="{9F7DCA4D-C328-4C7D-B188-D556F7890345}" type="sibTrans" cxnId="{26A37B58-4381-49A3-B2C6-6ED4B2543E34}">
      <dgm:prSet/>
      <dgm:spPr/>
      <dgm:t>
        <a:bodyPr/>
        <a:lstStyle/>
        <a:p>
          <a:endParaRPr lang="en-GB"/>
        </a:p>
      </dgm:t>
    </dgm:pt>
    <dgm:pt modelId="{91B78371-2596-49F2-BE53-55EC8925373A}" type="pres">
      <dgm:prSet presAssocID="{5B59AB26-FE40-48B6-ABD5-D76111F3B92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D39F1F8-587F-45EB-ABEF-B81A478078C9}" type="pres">
      <dgm:prSet presAssocID="{E026BF2F-EB78-4C7C-9B99-E68745E0FC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D2F0250-B40A-4514-8CE1-FC3924561A8B}" type="presOf" srcId="{5B59AB26-FE40-48B6-ABD5-D76111F3B92C}" destId="{91B78371-2596-49F2-BE53-55EC8925373A}" srcOrd="0" destOrd="0" presId="urn:microsoft.com/office/officeart/2005/8/layout/vList2"/>
    <dgm:cxn modelId="{5F57C4D3-80E9-479F-B536-EEC389D4B901}" type="presOf" srcId="{E026BF2F-EB78-4C7C-9B99-E68745E0FC0A}" destId="{7D39F1F8-587F-45EB-ABEF-B81A478078C9}" srcOrd="0" destOrd="0" presId="urn:microsoft.com/office/officeart/2005/8/layout/vList2"/>
    <dgm:cxn modelId="{26A37B58-4381-49A3-B2C6-6ED4B2543E34}" srcId="{5B59AB26-FE40-48B6-ABD5-D76111F3B92C}" destId="{E026BF2F-EB78-4C7C-9B99-E68745E0FC0A}" srcOrd="0" destOrd="0" parTransId="{B1A9A535-4B00-4D34-AF8B-66459DAB3213}" sibTransId="{9F7DCA4D-C328-4C7D-B188-D556F7890345}"/>
    <dgm:cxn modelId="{13676B0D-599D-4B6B-8124-FF5D878B71C6}" type="presParOf" srcId="{91B78371-2596-49F2-BE53-55EC8925373A}" destId="{7D39F1F8-587F-45EB-ABEF-B81A478078C9}" srcOrd="0" destOrd="0" presId="urn:microsoft.com/office/officeart/2005/8/layout/vList2"/>
  </dgm:cxnLst>
  <dgm:bg>
    <a:solidFill>
      <a:schemeClr val="accent3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08E644E-B821-4032-B1FF-A439A98F294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E47F45-9329-4B1A-831E-3CC40B9EED98}">
      <dgm:prSet/>
      <dgm:spPr/>
      <dgm:t>
        <a:bodyPr/>
        <a:lstStyle/>
        <a:p>
          <a:pPr rtl="0"/>
          <a:r>
            <a:rPr lang="en-GB" dirty="0" smtClean="0"/>
            <a:t>Challenges of using PPC</a:t>
          </a:r>
          <a:endParaRPr lang="en-GB" dirty="0"/>
        </a:p>
      </dgm:t>
    </dgm:pt>
    <dgm:pt modelId="{D09BE4CC-EA01-49ED-9DCF-81BB861B121F}" type="parTrans" cxnId="{9EA1B7D3-A0E7-4DFE-B924-68D7D2C21E2D}">
      <dgm:prSet/>
      <dgm:spPr/>
      <dgm:t>
        <a:bodyPr/>
        <a:lstStyle/>
        <a:p>
          <a:endParaRPr lang="en-GB"/>
        </a:p>
      </dgm:t>
    </dgm:pt>
    <dgm:pt modelId="{7B1536F9-AB99-4706-B33E-E38D41A34322}" type="sibTrans" cxnId="{9EA1B7D3-A0E7-4DFE-B924-68D7D2C21E2D}">
      <dgm:prSet/>
      <dgm:spPr/>
      <dgm:t>
        <a:bodyPr/>
        <a:lstStyle/>
        <a:p>
          <a:endParaRPr lang="en-GB"/>
        </a:p>
      </dgm:t>
    </dgm:pt>
    <dgm:pt modelId="{A92FFC07-BB6A-4C77-9635-ED9E6807746D}" type="pres">
      <dgm:prSet presAssocID="{108E644E-B821-4032-B1FF-A439A98F2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A95DA1-C6A6-4FAD-A175-E0530B3849A8}" type="pres">
      <dgm:prSet presAssocID="{55E47F45-9329-4B1A-831E-3CC40B9EED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CC1C5C-EB3E-4629-8915-C74FCF013F31}" type="presOf" srcId="{108E644E-B821-4032-B1FF-A439A98F2941}" destId="{A92FFC07-BB6A-4C77-9635-ED9E6807746D}" srcOrd="0" destOrd="0" presId="urn:microsoft.com/office/officeart/2005/8/layout/vList2"/>
    <dgm:cxn modelId="{9EA1B7D3-A0E7-4DFE-B924-68D7D2C21E2D}" srcId="{108E644E-B821-4032-B1FF-A439A98F2941}" destId="{55E47F45-9329-4B1A-831E-3CC40B9EED98}" srcOrd="0" destOrd="0" parTransId="{D09BE4CC-EA01-49ED-9DCF-81BB861B121F}" sibTransId="{7B1536F9-AB99-4706-B33E-E38D41A34322}"/>
    <dgm:cxn modelId="{608E05C6-C3EF-4F7F-9AAE-55CD4D6DD4FD}" type="presOf" srcId="{55E47F45-9329-4B1A-831E-3CC40B9EED98}" destId="{97A95DA1-C6A6-4FAD-A175-E0530B3849A8}" srcOrd="0" destOrd="0" presId="urn:microsoft.com/office/officeart/2005/8/layout/vList2"/>
    <dgm:cxn modelId="{7FA6DBE3-0D57-4DB7-B838-35C4E7485F3B}" type="presParOf" srcId="{A92FFC07-BB6A-4C77-9635-ED9E6807746D}" destId="{97A95DA1-C6A6-4FAD-A175-E0530B3849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08E644E-B821-4032-B1FF-A439A98F2941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55E47F45-9329-4B1A-831E-3CC40B9EED98}">
      <dgm:prSet/>
      <dgm:spPr/>
      <dgm:t>
        <a:bodyPr/>
        <a:lstStyle/>
        <a:p>
          <a:pPr rtl="0"/>
          <a:r>
            <a:rPr lang="en-GB" dirty="0" smtClean="0"/>
            <a:t>Supporting Resources: Poster</a:t>
          </a:r>
          <a:endParaRPr lang="en-GB" dirty="0"/>
        </a:p>
      </dgm:t>
    </dgm:pt>
    <dgm:pt modelId="{D09BE4CC-EA01-49ED-9DCF-81BB861B121F}" type="parTrans" cxnId="{9EA1B7D3-A0E7-4DFE-B924-68D7D2C21E2D}">
      <dgm:prSet/>
      <dgm:spPr/>
      <dgm:t>
        <a:bodyPr/>
        <a:lstStyle/>
        <a:p>
          <a:endParaRPr lang="en-GB"/>
        </a:p>
      </dgm:t>
    </dgm:pt>
    <dgm:pt modelId="{7B1536F9-AB99-4706-B33E-E38D41A34322}" type="sibTrans" cxnId="{9EA1B7D3-A0E7-4DFE-B924-68D7D2C21E2D}">
      <dgm:prSet/>
      <dgm:spPr/>
      <dgm:t>
        <a:bodyPr/>
        <a:lstStyle/>
        <a:p>
          <a:endParaRPr lang="en-GB"/>
        </a:p>
      </dgm:t>
    </dgm:pt>
    <dgm:pt modelId="{A92FFC07-BB6A-4C77-9635-ED9E6807746D}" type="pres">
      <dgm:prSet presAssocID="{108E644E-B821-4032-B1FF-A439A98F2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A95DA1-C6A6-4FAD-A175-E0530B3849A8}" type="pres">
      <dgm:prSet presAssocID="{55E47F45-9329-4B1A-831E-3CC40B9EED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EA1B7D3-A0E7-4DFE-B924-68D7D2C21E2D}" srcId="{108E644E-B821-4032-B1FF-A439A98F2941}" destId="{55E47F45-9329-4B1A-831E-3CC40B9EED98}" srcOrd="0" destOrd="0" parTransId="{D09BE4CC-EA01-49ED-9DCF-81BB861B121F}" sibTransId="{7B1536F9-AB99-4706-B33E-E38D41A34322}"/>
    <dgm:cxn modelId="{52161DAE-05C0-4294-A0E3-7EC552D72D51}" type="presOf" srcId="{55E47F45-9329-4B1A-831E-3CC40B9EED98}" destId="{97A95DA1-C6A6-4FAD-A175-E0530B3849A8}" srcOrd="0" destOrd="0" presId="urn:microsoft.com/office/officeart/2005/8/layout/vList2"/>
    <dgm:cxn modelId="{587FC0D3-A732-41A4-9953-AE5714DAF231}" type="presOf" srcId="{108E644E-B821-4032-B1FF-A439A98F2941}" destId="{A92FFC07-BB6A-4C77-9635-ED9E6807746D}" srcOrd="0" destOrd="0" presId="urn:microsoft.com/office/officeart/2005/8/layout/vList2"/>
    <dgm:cxn modelId="{F0888393-7229-4214-96A2-45429972A677}" type="presParOf" srcId="{A92FFC07-BB6A-4C77-9635-ED9E6807746D}" destId="{97A95DA1-C6A6-4FAD-A175-E0530B3849A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A4D13-ACC8-4845-BDAF-6BC8405ED2DB}">
      <dsp:nvSpPr>
        <dsp:cNvPr id="0" name=""/>
        <dsp:cNvSpPr/>
      </dsp:nvSpPr>
      <dsp:spPr>
        <a:xfrm>
          <a:off x="0" y="37979"/>
          <a:ext cx="82296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Preferred Priorities for Care (PPC)</a:t>
          </a:r>
          <a:endParaRPr lang="en-GB" sz="3800" kern="1200" dirty="0"/>
        </a:p>
      </dsp:txBody>
      <dsp:txXfrm>
        <a:off x="52089" y="90068"/>
        <a:ext cx="8125422" cy="9628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5DA1-C6A6-4FAD-A175-E0530B3849A8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Supporting Resources: Leaflet</a:t>
          </a:r>
          <a:endParaRPr lang="en-GB" sz="4000" kern="1200" dirty="0"/>
        </a:p>
      </dsp:txBody>
      <dsp:txXfrm>
        <a:off x="54830" y="64729"/>
        <a:ext cx="8119940" cy="101354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5DA1-C6A6-4FAD-A175-E0530B3849A8}">
      <dsp:nvSpPr>
        <dsp:cNvPr id="0" name=""/>
        <dsp:cNvSpPr/>
      </dsp:nvSpPr>
      <dsp:spPr>
        <a:xfrm>
          <a:off x="0" y="37979"/>
          <a:ext cx="82296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Supporting Resources: Factsheet</a:t>
          </a:r>
          <a:endParaRPr lang="en-GB" sz="3800" kern="1200" dirty="0"/>
        </a:p>
      </dsp:txBody>
      <dsp:txXfrm>
        <a:off x="52089" y="90068"/>
        <a:ext cx="8125422" cy="9628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5DA1-C6A6-4FAD-A175-E0530B3849A8}">
      <dsp:nvSpPr>
        <dsp:cNvPr id="0" name=""/>
        <dsp:cNvSpPr/>
      </dsp:nvSpPr>
      <dsp:spPr>
        <a:xfrm>
          <a:off x="0" y="37979"/>
          <a:ext cx="8229600" cy="10670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Supporting Resources: Easy Read </a:t>
          </a:r>
          <a:endParaRPr lang="en-GB" sz="3800" kern="1200" dirty="0"/>
        </a:p>
      </dsp:txBody>
      <dsp:txXfrm>
        <a:off x="52089" y="90068"/>
        <a:ext cx="8125422" cy="96286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5DA1-C6A6-4FAD-A175-E0530B3849A8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Any Questions? </a:t>
          </a:r>
          <a:endParaRPr lang="en-GB" sz="4000" kern="1200" dirty="0"/>
        </a:p>
      </dsp:txBody>
      <dsp:txXfrm>
        <a:off x="54830" y="64729"/>
        <a:ext cx="8119940" cy="1013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A4D13-ACC8-4845-BDAF-6BC8405ED2DB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Potential triggers for PPC</a:t>
          </a:r>
          <a:endParaRPr lang="en-GB" sz="4000" kern="1200" dirty="0"/>
        </a:p>
      </dsp:txBody>
      <dsp:txXfrm>
        <a:off x="54830" y="64729"/>
        <a:ext cx="8119940" cy="10135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02FBD-B1C9-48FF-BEE5-03DFC8F8EA51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It should be...</a:t>
          </a:r>
          <a:endParaRPr lang="en-GB" sz="4000" kern="1200" dirty="0"/>
        </a:p>
      </dsp:txBody>
      <dsp:txXfrm>
        <a:off x="54830" y="64729"/>
        <a:ext cx="8119940" cy="10135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02FBD-B1C9-48FF-BEE5-03DFC8F8EA51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Starting PPC Conversations</a:t>
          </a:r>
          <a:endParaRPr lang="en-GB" sz="4000" kern="1200" dirty="0"/>
        </a:p>
      </dsp:txBody>
      <dsp:txXfrm>
        <a:off x="54830" y="64729"/>
        <a:ext cx="8119940" cy="1013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02FBD-B1C9-48FF-BEE5-03DFC8F8EA51}">
      <dsp:nvSpPr>
        <dsp:cNvPr id="0" name=""/>
        <dsp:cNvSpPr/>
      </dsp:nvSpPr>
      <dsp:spPr>
        <a:xfrm>
          <a:off x="0" y="7705"/>
          <a:ext cx="8229600" cy="8424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smtClean="0"/>
            <a:t>What to talk about?</a:t>
          </a:r>
          <a:endParaRPr lang="en-GB" sz="3000" kern="1200" dirty="0"/>
        </a:p>
      </dsp:txBody>
      <dsp:txXfrm>
        <a:off x="41123" y="48828"/>
        <a:ext cx="8147354" cy="760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9F1F8-587F-45EB-ABEF-B81A478078C9}">
      <dsp:nvSpPr>
        <dsp:cNvPr id="0" name=""/>
        <dsp:cNvSpPr/>
      </dsp:nvSpPr>
      <dsp:spPr>
        <a:xfrm>
          <a:off x="0" y="119"/>
          <a:ext cx="8435280" cy="1142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Who completes the documentation?</a:t>
          </a: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/>
          </a:r>
          <a:br>
            <a:rPr lang="en-GB" sz="1400" kern="1200" dirty="0" smtClean="0"/>
          </a:br>
          <a:endParaRPr lang="en-GB" sz="1400" kern="1200" dirty="0"/>
        </a:p>
      </dsp:txBody>
      <dsp:txXfrm>
        <a:off x="55785" y="55904"/>
        <a:ext cx="8323710" cy="10311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9F1F8-587F-45EB-ABEF-B81A478078C9}">
      <dsp:nvSpPr>
        <dsp:cNvPr id="0" name=""/>
        <dsp:cNvSpPr/>
      </dsp:nvSpPr>
      <dsp:spPr>
        <a:xfrm>
          <a:off x="0" y="119"/>
          <a:ext cx="8435280" cy="11427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/>
            <a:t>Recording preferences</a:t>
          </a:r>
          <a:r>
            <a:rPr lang="en-GB" sz="1400" kern="1200" dirty="0" smtClean="0"/>
            <a:t/>
          </a:r>
          <a:br>
            <a:rPr lang="en-GB" sz="1400" kern="1200" dirty="0" smtClean="0"/>
          </a:br>
          <a:r>
            <a:rPr lang="en-GB" sz="1400" kern="1200" dirty="0" smtClean="0"/>
            <a:t/>
          </a:r>
          <a:br>
            <a:rPr lang="en-GB" sz="1400" kern="1200" dirty="0" smtClean="0"/>
          </a:br>
          <a:endParaRPr lang="en-GB" sz="1400" kern="1200" dirty="0"/>
        </a:p>
      </dsp:txBody>
      <dsp:txXfrm>
        <a:off x="55785" y="55904"/>
        <a:ext cx="8323710" cy="1031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5DA1-C6A6-4FAD-A175-E0530B3849A8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Challenges of using PPC</a:t>
          </a:r>
          <a:endParaRPr lang="en-GB" sz="4000" kern="1200" dirty="0"/>
        </a:p>
      </dsp:txBody>
      <dsp:txXfrm>
        <a:off x="54830" y="64729"/>
        <a:ext cx="8119940" cy="101354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A95DA1-C6A6-4FAD-A175-E0530B3849A8}">
      <dsp:nvSpPr>
        <dsp:cNvPr id="0" name=""/>
        <dsp:cNvSpPr/>
      </dsp:nvSpPr>
      <dsp:spPr>
        <a:xfrm>
          <a:off x="0" y="9899"/>
          <a:ext cx="8229600" cy="11232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000" kern="1200" dirty="0" smtClean="0"/>
            <a:t>Supporting Resources: Poster</a:t>
          </a:r>
          <a:endParaRPr lang="en-GB" sz="4000" kern="1200" dirty="0"/>
        </a:p>
      </dsp:txBody>
      <dsp:txXfrm>
        <a:off x="54830" y="64729"/>
        <a:ext cx="8119940" cy="10135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7226421-566C-4FAC-9C9D-CC9ACF596231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100162F-0F34-45BE-94EC-72436FCBD49F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0A6FE04-6E0E-4AD6-A161-B38F28B05B43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B7A473-2A1F-4002-B742-7AFC94454A5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968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56726-B8D6-4C78-8937-D395AC2FDED2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1D8DE-FBDE-494C-B593-B819F04E11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244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074-E8B9-4CE8-9179-DEB500F38F58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7083D-B41E-4F71-811A-436128459C6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483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5BFD6-7F32-4039-A3B5-F88A2A4D3D8E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4F6D-97E2-4783-95F2-039C521518C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9917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F749256-47C7-4ECE-ADD0-AFAA7358B639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1552F9-032E-4809-8B61-767863E490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79835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B45B0-2594-4D85-B7CC-68198C59D7D5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CC87E-432E-4015-B611-1800F396401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30810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EAD8FC-2A59-42BD-AC89-4C8B9697C263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F2631-95B8-4193-ACBE-9FAA6F16056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7543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3814D1-F4CA-407C-AF4A-D997EE132896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78A4D-1891-451F-81DD-DA74766F73E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33439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B1E61-BB60-4163-BB2E-C73CD944CBEB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E637F9-1ECA-43D2-A2DF-980936F856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647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2A3C92D-49E8-4BC7-8685-CE2D9157BC4B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232D83-9EEE-4AD2-9872-F2D8AC8C66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558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0A1CC76-94D6-4A35-9BF9-DD5DE7947938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C8F13-D374-4CE8-90BD-ACC11E6198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42273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225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3C2D7230-C53C-4685-AED3-336873050555}" type="datetimeFigureOut">
              <a:rPr lang="en-GB"/>
              <a:pPr>
                <a:defRPr/>
              </a:pPr>
              <a:t>28/11/2018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Lucida Sans Unicode" panose="020B0602030504020204" pitchFamily="34" charset="0"/>
              </a:defRPr>
            </a:lvl1pPr>
          </a:lstStyle>
          <a:p>
            <a:fld id="{78D1F4BC-EECF-4DBD-9878-BE058CA61F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7" r:id="rId2"/>
    <p:sldLayoutId id="2147483809" r:id="rId3"/>
    <p:sldLayoutId id="2147483810" r:id="rId4"/>
    <p:sldLayoutId id="2147483811" r:id="rId5"/>
    <p:sldLayoutId id="2147483812" r:id="rId6"/>
    <p:sldLayoutId id="2147483806" r:id="rId7"/>
    <p:sldLayoutId id="2147483813" r:id="rId8"/>
    <p:sldLayoutId id="2147483814" r:id="rId9"/>
    <p:sldLayoutId id="2147483805" r:id="rId10"/>
    <p:sldLayoutId id="214748380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diagramColors" Target="../diagrams/colors12.xml"/><Relationship Id="rId11" Type="http://schemas.openxmlformats.org/officeDocument/2006/relationships/image" Target="../media/image13.emf"/><Relationship Id="rId5" Type="http://schemas.openxmlformats.org/officeDocument/2006/relationships/diagramQuickStyle" Target="../diagrams/quickStyle12.xml"/><Relationship Id="rId10" Type="http://schemas.openxmlformats.org/officeDocument/2006/relationships/oleObject" Target="../embeddings/oleObject6.bin"/><Relationship Id="rId4" Type="http://schemas.openxmlformats.org/officeDocument/2006/relationships/diagramLayout" Target="../diagrams/layout12.xml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14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8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23928" y="1124745"/>
            <a:ext cx="4534272" cy="245761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/>
              <a:t>Preferred Priorities for Care (PPC)</a:t>
            </a:r>
            <a:endParaRPr lang="en-GB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55650" y="620713"/>
          <a:ext cx="3384550" cy="435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Acrobat Document" r:id="rId3" imgW="6067226" imgH="8419920" progId="AcroExch.Document.DC">
                  <p:embed/>
                </p:oleObj>
              </mc:Choice>
              <mc:Fallback>
                <p:oleObj name="Acrobat Document" r:id="rId3" imgW="6067226" imgH="8419920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620713"/>
                        <a:ext cx="3384550" cy="435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381635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mtClean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042988" y="1844675"/>
          <a:ext cx="28702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Acrobat Document" r:id="rId8" imgW="8019837" imgH="11344275" progId="AcroExch.Document.DC">
                  <p:embed/>
                </p:oleObj>
              </mc:Choice>
              <mc:Fallback>
                <p:oleObj name="Acrobat Document" r:id="rId8" imgW="8019837" imgH="11344275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844675"/>
                        <a:ext cx="28702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4427538" y="1628775"/>
            <a:ext cx="42481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Illustrates a uniform approach underpinning the culture of the organisation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Individuals are less threatened and suspicious of rationale</a:t>
            </a:r>
          </a:p>
          <a:p>
            <a:pPr eaLnBrk="1" hangingPunct="1"/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Delivers a consistent message</a:t>
            </a:r>
          </a:p>
          <a:p>
            <a:pPr eaLnBrk="1" hangingPunct="1"/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Triggers conversations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00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381635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mtClean="0"/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4427538" y="1628775"/>
            <a:ext cx="424815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Illustrates a collaborative approach with national initiatives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Allows personal space for consideration</a:t>
            </a:r>
          </a:p>
          <a:p>
            <a:pPr eaLnBrk="1" hangingPunct="1"/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Delivers a consistent message</a:t>
            </a:r>
          </a:p>
          <a:p>
            <a:pPr eaLnBrk="1" hangingPunct="1"/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Supports conversations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>
              <a:latin typeface="Lucida Sans Unicode" panose="020B0602030504020204" pitchFamily="34" charset="0"/>
            </a:endParaRP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971550" y="1700213"/>
          <a:ext cx="3074988" cy="434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Acrobat Document" r:id="rId8" imgW="4009783" imgH="5667285" progId="AcroExch.Document.DC">
                  <p:embed/>
                </p:oleObj>
              </mc:Choice>
              <mc:Fallback>
                <p:oleObj name="Acrobat Document" r:id="rId8" imgW="4009783" imgH="5667285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00213"/>
                        <a:ext cx="3074988" cy="434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381635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mtClean="0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4427538" y="2708275"/>
            <a:ext cx="42481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Provides guidance for people using the PPC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Additional information for clients and family</a:t>
            </a:r>
          </a:p>
          <a:p>
            <a:pPr eaLnBrk="1" hangingPunct="1"/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>
              <a:latin typeface="Lucida Sans Unicode" panose="020B0602030504020204" pitchFamily="34" charset="0"/>
            </a:endParaRP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900113" y="1916113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Acrobat Document" r:id="rId8" imgW="5667355" imgH="8019870" progId="AcroExch.Document.DC">
                  <p:embed/>
                </p:oleObj>
              </mc:Choice>
              <mc:Fallback>
                <p:oleObj name="Acrobat Document" r:id="rId8" imgW="5667355" imgH="8019870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16113"/>
                        <a:ext cx="28717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9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381635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mtClean="0"/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4427538" y="2708275"/>
            <a:ext cx="424815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2400">
                <a:latin typeface="Lucida Sans Unicode" panose="020B0602030504020204" pitchFamily="34" charset="0"/>
              </a:rPr>
              <a:t> Version for use with clients who have communication difficulties i.e. Learning disabilities, dementia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/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/>
            <a:endParaRPr lang="en-GB" altLang="en-US" sz="2400">
              <a:latin typeface="Lucida Sans Unicode" panose="020B0602030504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>
              <a:latin typeface="Lucida Sans Unicode" panose="020B0602030504020204" pitchFamily="34" charset="0"/>
            </a:endParaRP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333625" y="4089400"/>
          <a:ext cx="4763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Acrobat Document" r:id="rId8" imgW="0" imgH="0" progId="AcroExch.Document.DC">
                  <p:embed/>
                </p:oleObj>
              </mc:Choice>
              <mc:Fallback>
                <p:oleObj name="Acrobat Document" r:id="rId8" imgW="0" imgH="0" progId="AcroExch.Document.DC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089400"/>
                        <a:ext cx="4763" cy="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4"/>
          <p:cNvGraphicFramePr>
            <a:graphicFrameLocks noChangeAspect="1"/>
          </p:cNvGraphicFramePr>
          <p:nvPr/>
        </p:nvGraphicFramePr>
        <p:xfrm>
          <a:off x="827088" y="1989138"/>
          <a:ext cx="2871787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10" imgW="5667355" imgH="8019870" progId="AcroExch.Document.DC">
                  <p:embed/>
                </p:oleObj>
              </mc:Choice>
              <mc:Fallback>
                <p:oleObj name="Acrobat Document" r:id="rId10" imgW="5667355" imgH="8019870" progId="AcroExch.Document.DC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2871787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333625" y="4089400"/>
          <a:ext cx="4763" cy="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Acrobat Document" r:id="rId8" imgW="0" imgH="0" progId="AcroExch.Document.DC">
                  <p:embed/>
                </p:oleObj>
              </mc:Choice>
              <mc:Fallback>
                <p:oleObj name="Acrobat Document" r:id="rId8" imgW="0" imgH="0" progId="AcroExch.Document.DC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3625" y="4089400"/>
                        <a:ext cx="4763" cy="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6" name="Picture 6" descr="imagesCAVNTJ3V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44675"/>
            <a:ext cx="3889375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2484438" y="4941888"/>
            <a:ext cx="5113337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200">
                <a:latin typeface="Lucida Sans Unicode" panose="020B0602030504020204" pitchFamily="34" charset="0"/>
              </a:rPr>
              <a:t>Thank you for taking the time to view this presentation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4643438" y="333375"/>
            <a:ext cx="3744912" cy="83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</a:rPr>
              <a:t>Contact your Macmillan Team or the End of Life Care Team</a:t>
            </a:r>
          </a:p>
          <a:p>
            <a:pPr>
              <a:spcBef>
                <a:spcPct val="50000"/>
              </a:spcBef>
            </a:pPr>
            <a:r>
              <a:rPr lang="en-GB" altLang="en-US" sz="1400">
                <a:solidFill>
                  <a:schemeClr val="bg1"/>
                </a:solidFill>
              </a:rPr>
              <a:t>Bespoke training is available on request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i="1" dirty="0" smtClean="0"/>
              <a:t>Formerly </a:t>
            </a:r>
            <a:r>
              <a:rPr lang="en-GB" i="1" dirty="0"/>
              <a:t>known as </a:t>
            </a:r>
            <a:r>
              <a:rPr lang="en-GB" sz="3300" b="1" i="1" dirty="0"/>
              <a:t>Preferred Place of </a:t>
            </a:r>
            <a:r>
              <a:rPr lang="en-GB" sz="3300" b="1" i="1" dirty="0" smtClean="0"/>
              <a:t>Care</a:t>
            </a:r>
            <a:endParaRPr lang="en-GB" b="1" i="1" dirty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Lancashire </a:t>
            </a:r>
            <a:r>
              <a:rPr lang="en-GB" dirty="0"/>
              <a:t>and South Cumbria Cancer </a:t>
            </a:r>
            <a:r>
              <a:rPr lang="en-GB" dirty="0" smtClean="0"/>
              <a:t>Network.</a:t>
            </a:r>
            <a:endParaRPr lang="en-GB" dirty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Originally </a:t>
            </a:r>
            <a:r>
              <a:rPr lang="en-GB" b="1" dirty="0" smtClean="0"/>
              <a:t>patient-held</a:t>
            </a:r>
            <a:r>
              <a:rPr lang="en-GB" dirty="0" smtClean="0"/>
              <a:t> </a:t>
            </a:r>
            <a:r>
              <a:rPr lang="en-GB" dirty="0"/>
              <a:t>form for people living in the community with a cancer </a:t>
            </a:r>
            <a:r>
              <a:rPr lang="en-GB" dirty="0" smtClean="0"/>
              <a:t>diagnosis</a:t>
            </a:r>
            <a:endParaRPr lang="en-GB" dirty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Focus </a:t>
            </a:r>
            <a:r>
              <a:rPr lang="en-GB" dirty="0"/>
              <a:t>on where people wanted to be cared for at the end of their lives</a:t>
            </a:r>
            <a:r>
              <a:rPr lang="en-GB" dirty="0" smtClean="0"/>
              <a:t>.</a:t>
            </a:r>
            <a:r>
              <a:rPr lang="en-GB" b="1" i="1" dirty="0"/>
              <a:t> </a:t>
            </a:r>
            <a:endParaRPr lang="en-GB" b="1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b="1" i="1" dirty="0" smtClean="0"/>
              <a:t>Now </a:t>
            </a:r>
            <a:r>
              <a:rPr lang="en-GB" sz="3300" b="1" i="1" dirty="0" smtClean="0">
                <a:solidFill>
                  <a:schemeClr val="bg1"/>
                </a:solidFill>
              </a:rPr>
              <a:t>Preferred </a:t>
            </a:r>
            <a:r>
              <a:rPr lang="en-GB" sz="3300" b="1" i="1" dirty="0">
                <a:solidFill>
                  <a:schemeClr val="bg1"/>
                </a:solidFill>
              </a:rPr>
              <a:t>Priorities for Care. </a:t>
            </a:r>
            <a:endParaRPr lang="en-GB" b="1" i="1" dirty="0">
              <a:solidFill>
                <a:schemeClr val="bg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Focus on wider priorities than place of care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Preferences, values and wishes also important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 smtClean="0"/>
              <a:t>Supported by NHS </a:t>
            </a:r>
            <a:r>
              <a:rPr lang="en-GB" dirty="0"/>
              <a:t>End of Life </a:t>
            </a:r>
            <a:r>
              <a:rPr lang="en-GB" dirty="0" smtClean="0"/>
              <a:t>Care programme </a:t>
            </a:r>
            <a:r>
              <a:rPr lang="en-GB" dirty="0"/>
              <a:t>as an example of an advance care plan</a:t>
            </a:r>
            <a:r>
              <a:rPr lang="en-GB" dirty="0" smtClean="0"/>
              <a:t>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GB" altLang="en-US" smtClean="0"/>
              <a:t>Personal choice</a:t>
            </a:r>
          </a:p>
          <a:p>
            <a:pPr eaLnBrk="1" hangingPunct="1"/>
            <a:r>
              <a:rPr lang="en-GB" altLang="en-US" smtClean="0"/>
              <a:t>Following life changing event</a:t>
            </a:r>
          </a:p>
          <a:p>
            <a:pPr eaLnBrk="1" hangingPunct="1"/>
            <a:r>
              <a:rPr lang="en-GB" altLang="en-US" smtClean="0"/>
              <a:t>Following diagnosis of a life limiting illness</a:t>
            </a:r>
          </a:p>
          <a:p>
            <a:pPr eaLnBrk="1" hangingPunct="1"/>
            <a:r>
              <a:rPr lang="en-GB" altLang="en-US" smtClean="0"/>
              <a:t>During assessment of a persons need</a:t>
            </a:r>
          </a:p>
          <a:p>
            <a:pPr eaLnBrk="1" hangingPunct="1"/>
            <a:r>
              <a:rPr lang="en-GB" altLang="en-US" smtClean="0"/>
              <a:t>Following a significant shift in treatment</a:t>
            </a:r>
          </a:p>
          <a:p>
            <a:pPr eaLnBrk="1" hangingPunct="1"/>
            <a:r>
              <a:rPr lang="en-GB" altLang="en-US" smtClean="0"/>
              <a:t>In conjunction with prognostic indicators</a:t>
            </a:r>
          </a:p>
          <a:p>
            <a:pPr eaLnBrk="1" hangingPunct="1"/>
            <a:r>
              <a:rPr lang="en-GB" altLang="en-US" smtClean="0"/>
              <a:t>Multiple hospital admissions</a:t>
            </a:r>
          </a:p>
          <a:p>
            <a:pPr eaLnBrk="1" hangingPunct="1"/>
            <a:r>
              <a:rPr lang="en-GB" altLang="en-US" smtClean="0"/>
              <a:t>Admission to a care home</a:t>
            </a:r>
          </a:p>
        </p:txBody>
      </p:sp>
      <p:pic>
        <p:nvPicPr>
          <p:cNvPr id="26628" name="Picture 4" descr="imagesCA86WZ3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8152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8675" name="Content Placeholder 4"/>
          <p:cNvSpPr>
            <a:spLocks noGrp="1"/>
          </p:cNvSpPr>
          <p:nvPr>
            <p:ph idx="1"/>
          </p:nvPr>
        </p:nvSpPr>
        <p:spPr>
          <a:xfrm>
            <a:off x="0" y="1557338"/>
            <a:ext cx="8686800" cy="4525962"/>
          </a:xfrm>
        </p:spPr>
        <p:txBody>
          <a:bodyPr/>
          <a:lstStyle/>
          <a:p>
            <a:pPr eaLnBrk="1" hangingPunct="1"/>
            <a:r>
              <a:rPr lang="en-GB" altLang="en-US" smtClean="0"/>
              <a:t>Entirely voluntary</a:t>
            </a:r>
            <a:r>
              <a:rPr lang="en-GB" altLang="en-US" b="1" smtClean="0"/>
              <a:t> not </a:t>
            </a:r>
            <a:r>
              <a:rPr lang="en-GB" altLang="en-US" smtClean="0"/>
              <a:t>forced</a:t>
            </a:r>
          </a:p>
          <a:p>
            <a:pPr eaLnBrk="1" hangingPunct="1"/>
            <a:r>
              <a:rPr lang="en-GB" altLang="en-US" smtClean="0"/>
              <a:t>A continuous process and </a:t>
            </a:r>
            <a:r>
              <a:rPr lang="en-GB" altLang="en-US" b="1" smtClean="0"/>
              <a:t>not</a:t>
            </a:r>
            <a:r>
              <a:rPr lang="en-GB" altLang="en-US" smtClean="0"/>
              <a:t> ‘task and finish’</a:t>
            </a:r>
          </a:p>
          <a:p>
            <a:pPr eaLnBrk="1" hangingPunct="1"/>
            <a:r>
              <a:rPr lang="en-GB" altLang="en-US" smtClean="0"/>
              <a:t>Person led </a:t>
            </a:r>
            <a:r>
              <a:rPr lang="en-GB" altLang="en-US" b="1" smtClean="0"/>
              <a:t>not</a:t>
            </a:r>
            <a:r>
              <a:rPr lang="en-GB" altLang="en-US" smtClean="0"/>
              <a:t> professional led</a:t>
            </a:r>
          </a:p>
          <a:p>
            <a:pPr eaLnBrk="1" hangingPunct="1"/>
            <a:r>
              <a:rPr lang="en-GB" altLang="en-US" smtClean="0"/>
              <a:t>Aim to manage expectations </a:t>
            </a:r>
            <a:r>
              <a:rPr lang="en-GB" altLang="en-US" b="1" smtClean="0"/>
              <a:t>not</a:t>
            </a:r>
            <a:r>
              <a:rPr lang="en-GB" altLang="en-US" smtClean="0"/>
              <a:t> raise them</a:t>
            </a:r>
          </a:p>
          <a:p>
            <a:pPr eaLnBrk="1" hangingPunct="1"/>
            <a:r>
              <a:rPr lang="en-GB" altLang="en-US" smtClean="0"/>
              <a:t>Inclusive of the family where appropriate</a:t>
            </a:r>
          </a:p>
          <a:p>
            <a:pPr eaLnBrk="1" hangingPunct="1"/>
            <a:r>
              <a:rPr lang="en-GB" altLang="en-US" smtClean="0"/>
              <a:t>Communicated to others with permission (NWAS, OOH, GP)</a:t>
            </a:r>
          </a:p>
          <a:p>
            <a:pPr eaLnBrk="1" hangingPunct="1"/>
            <a:r>
              <a:rPr lang="en-GB" altLang="en-US" smtClean="0"/>
              <a:t>Reviewed and updated regularly  as dictated by the client or as the result of a significant event i.e. Hospital admission</a:t>
            </a:r>
          </a:p>
          <a:p>
            <a:pPr eaLnBrk="1" hangingPunct="1"/>
            <a:r>
              <a:rPr lang="en-GB" altLang="en-US" smtClean="0"/>
              <a:t>                     </a:t>
            </a:r>
            <a:r>
              <a:rPr lang="en-GB" altLang="en-US" b="1" smtClean="0">
                <a:solidFill>
                  <a:srgbClr val="0070C0"/>
                </a:solidFill>
              </a:rPr>
              <a:t>Kept in a visible &amp; accessible place</a:t>
            </a:r>
          </a:p>
          <a:p>
            <a:pPr eaLnBrk="1" hangingPunct="1"/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imagesCABZA2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28314">
            <a:off x="6503988" y="3902075"/>
            <a:ext cx="166687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700" name="Content Placeholder 4"/>
          <p:cNvSpPr>
            <a:spLocks noGrp="1"/>
          </p:cNvSpPr>
          <p:nvPr>
            <p:ph idx="1"/>
          </p:nvPr>
        </p:nvSpPr>
        <p:spPr>
          <a:xfrm>
            <a:off x="0" y="1557338"/>
            <a:ext cx="8686800" cy="452596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50825" y="1700213"/>
            <a:ext cx="8893175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</a:t>
            </a:r>
            <a:r>
              <a:rPr lang="en-GB" sz="2700" dirty="0">
                <a:latin typeface="+mn-lt"/>
                <a:cs typeface="+mn-cs"/>
              </a:rPr>
              <a:t> – Prepare for discussion/ </a:t>
            </a:r>
            <a:r>
              <a:rPr lang="en-GB" sz="2700" dirty="0">
                <a:latin typeface="+mn-lt"/>
                <a:cs typeface="+mn-cs"/>
              </a:rPr>
              <a:t>environment/time</a:t>
            </a:r>
            <a:endParaRPr lang="en-GB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</a:t>
            </a:r>
            <a:r>
              <a:rPr lang="en-GB" sz="2700" dirty="0">
                <a:latin typeface="+mn-lt"/>
                <a:cs typeface="+mn-cs"/>
              </a:rPr>
              <a:t> – Relate to the person/ Am I the right person?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</a:t>
            </a:r>
            <a:r>
              <a:rPr lang="en-GB" sz="2700" dirty="0">
                <a:latin typeface="+mn-lt"/>
                <a:cs typeface="+mn-cs"/>
              </a:rPr>
              <a:t> – Elicit </a:t>
            </a:r>
            <a:r>
              <a:rPr lang="en-GB" sz="2700" dirty="0">
                <a:latin typeface="+mn-lt"/>
                <a:cs typeface="+mn-cs"/>
              </a:rPr>
              <a:t>client preferences, beliefs/ </a:t>
            </a:r>
            <a:r>
              <a:rPr lang="en-GB" sz="2700" dirty="0">
                <a:latin typeface="+mn-lt"/>
                <a:cs typeface="+mn-cs"/>
              </a:rPr>
              <a:t>cues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</a:t>
            </a:r>
            <a:r>
              <a:rPr lang="en-GB" sz="2700" dirty="0">
                <a:latin typeface="+mn-lt"/>
                <a:cs typeface="+mn-cs"/>
              </a:rPr>
              <a:t> – Provide information/ informed decisions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</a:t>
            </a:r>
            <a:r>
              <a:rPr lang="en-GB" sz="2700" dirty="0">
                <a:latin typeface="+mn-lt"/>
                <a:cs typeface="+mn-cs"/>
              </a:rPr>
              <a:t> – Acknowledge emotions and concerns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</a:t>
            </a:r>
            <a:r>
              <a:rPr lang="en-GB" sz="2700" dirty="0">
                <a:latin typeface="+mn-lt"/>
                <a:cs typeface="+mn-cs"/>
              </a:rPr>
              <a:t> – Realistic hope/ manage expectations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E</a:t>
            </a:r>
            <a:r>
              <a:rPr lang="en-GB" sz="2700" dirty="0">
                <a:latin typeface="+mn-lt"/>
                <a:cs typeface="+mn-cs"/>
              </a:rPr>
              <a:t> – Encourage questions/ allow reflection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GB" sz="27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</a:t>
            </a:r>
            <a:r>
              <a:rPr lang="en-GB" sz="2700" dirty="0">
                <a:latin typeface="+mn-lt"/>
                <a:cs typeface="+mn-cs"/>
              </a:rPr>
              <a:t> – Document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85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0723" name="Content Placeholder 4"/>
          <p:cNvSpPr>
            <a:spLocks noGrp="1"/>
          </p:cNvSpPr>
          <p:nvPr>
            <p:ph idx="1"/>
          </p:nvPr>
        </p:nvSpPr>
        <p:spPr>
          <a:xfrm>
            <a:off x="0" y="1196975"/>
            <a:ext cx="8686800" cy="45259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GB" altLang="en-US" smtClean="0"/>
          </a:p>
          <a:p>
            <a:pPr eaLnBrk="1" hangingPunct="1"/>
            <a:endParaRPr lang="en-GB" altLang="en-US" smtClean="0"/>
          </a:p>
        </p:txBody>
      </p:sp>
      <p:sp>
        <p:nvSpPr>
          <p:cNvPr id="6" name="Rectangle 5"/>
          <p:cNvSpPr/>
          <p:nvPr/>
        </p:nvSpPr>
        <p:spPr>
          <a:xfrm>
            <a:off x="755650" y="855663"/>
            <a:ext cx="8388350" cy="60023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Person’s agenda;</a:t>
            </a:r>
            <a:endParaRPr lang="en-GB" sz="2400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What are the persons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feelings about their illness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what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concerns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do they have, what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goals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are they looking to reach, do they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understand their illness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and its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prognosis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do they have particular care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preferences, now and in the future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?</a:t>
            </a:r>
          </a:p>
          <a:p>
            <a:pPr marL="365760" indent="-256032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en-GB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Tools that may help trigger conversations;</a:t>
            </a:r>
          </a:p>
          <a:p>
            <a:pPr marL="1280160" lvl="2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Thinking about it! Prompt card</a:t>
            </a:r>
          </a:p>
          <a:p>
            <a:pPr marL="1280160" lvl="2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Notice board</a:t>
            </a:r>
          </a:p>
          <a:p>
            <a:pPr marL="1280160" lvl="2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Conversations for life cards</a:t>
            </a:r>
          </a:p>
          <a:p>
            <a:pPr marL="1280160" lvl="2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Dying Matters Resources/ Events</a:t>
            </a:r>
          </a:p>
          <a:p>
            <a:pPr marL="1280160" lvl="2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Reminiscence groups/ memory boxes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Char char="•"/>
              <a:defRPr/>
            </a:pPr>
            <a:endParaRPr lang="en-GB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 eaLnBrk="1" hangingPunct="1"/>
            <a:r>
              <a:rPr lang="en-GB" altLang="en-US" smtClean="0"/>
              <a:t>Patient held document</a:t>
            </a:r>
          </a:p>
          <a:p>
            <a:pPr eaLnBrk="1" hangingPunct="1"/>
            <a:r>
              <a:rPr lang="en-GB" altLang="en-US" smtClean="0"/>
              <a:t>Ideally patient</a:t>
            </a:r>
          </a:p>
          <a:p>
            <a:pPr eaLnBrk="1" hangingPunct="1"/>
            <a:r>
              <a:rPr lang="en-GB" altLang="en-US" smtClean="0"/>
              <a:t>Could be a relative with patients input</a:t>
            </a:r>
          </a:p>
          <a:p>
            <a:pPr eaLnBrk="1" hangingPunct="1"/>
            <a:r>
              <a:rPr lang="en-GB" altLang="en-US" smtClean="0"/>
              <a:t>Could be professional with patient</a:t>
            </a:r>
          </a:p>
          <a:p>
            <a:pPr eaLnBrk="1" hangingPunct="1"/>
            <a:r>
              <a:rPr lang="en-GB" altLang="en-US" smtClean="0"/>
              <a:t>Potentially an individual with LPA for health &amp; welfare could fill in for a patient.</a:t>
            </a:r>
          </a:p>
        </p:txBody>
      </p:sp>
      <p:pic>
        <p:nvPicPr>
          <p:cNvPr id="31748" name="Picture 4" descr="imagesCA2IWGY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5085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251520" y="274638"/>
          <a:ext cx="843528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773238"/>
            <a:ext cx="4043362" cy="4525962"/>
          </a:xfrm>
        </p:spPr>
        <p:txBody>
          <a:bodyPr/>
          <a:lstStyle/>
          <a:p>
            <a:pPr marL="457200" indent="-457200" eaLnBrk="1" hangingPunct="1"/>
            <a:r>
              <a:rPr lang="en-US" altLang="en-US" sz="2400" smtClean="0">
                <a:solidFill>
                  <a:srgbClr val="000000"/>
                </a:solidFill>
              </a:rPr>
              <a:t>The explicit recording of patients/carers wishes can form the basis of care planning in multi-disciplinary teams and other services, minimising inappropriate admissions and interventions.</a:t>
            </a:r>
            <a:endParaRPr lang="en-US" altLang="en-US" sz="2400" i="1" smtClean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endParaRPr lang="en-GB" altLang="en-US" sz="2400" smtClean="0"/>
          </a:p>
        </p:txBody>
      </p:sp>
      <p:sp>
        <p:nvSpPr>
          <p:cNvPr id="32772" name="Rectangle 4"/>
          <p:cNvSpPr txBox="1">
            <a:spLocks noChangeArrowheads="1"/>
          </p:cNvSpPr>
          <p:nvPr/>
        </p:nvSpPr>
        <p:spPr bwMode="auto">
          <a:xfrm>
            <a:off x="4284663" y="1989138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400" b="1">
                <a:latin typeface="Lucida Sans Unicode" panose="020B0602030504020204" pitchFamily="34" charset="0"/>
              </a:rPr>
              <a:t>In relation to your health what has been happening to you?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r>
              <a:rPr lang="en-US" altLang="en-US" sz="2400" b="1">
                <a:latin typeface="Lucida Sans Unicode" panose="020B060203050402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GB" altLang="en-US" sz="2400" b="1">
                <a:latin typeface="Lucida Sans Unicode" panose="020B0602030504020204" pitchFamily="34" charset="0"/>
              </a:rPr>
              <a:t>What are your preferences and priorities for your future care?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" panose="05000000000000000000" pitchFamily="2" charset="2"/>
              <a:buNone/>
            </a:pPr>
            <a:endParaRPr lang="en-GB" altLang="en-US" sz="2400" b="1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GB" altLang="en-US" sz="2400" b="1">
                <a:latin typeface="Lucida Sans Unicode" panose="020B0602030504020204" pitchFamily="34" charset="0"/>
              </a:rPr>
              <a:t>Where would you like to be cared for in the future?</a:t>
            </a:r>
            <a:endParaRPr lang="en-US" altLang="en-US" sz="2400" b="1">
              <a:latin typeface="Lucida Sans Unicode" panose="020B0602030504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endParaRPr lang="en-GB" altLang="en-US" sz="2400">
              <a:latin typeface="Lucida Sans Unicode" panose="020B0602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mtClean="0"/>
              <a:t>Challenging and sometimes complex conversations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mtClean="0"/>
              <a:t>No hiding from the ‘End of Life’ conversation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mtClean="0"/>
              <a:t>Family conflict and coercion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mtClean="0"/>
              <a:t>Potential for increased burden on the family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mtClean="0"/>
              <a:t>Managing expectations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mtClean="0"/>
              <a:t>Goal posts will often move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GB" altLang="en-US" smtClean="0"/>
          </a:p>
        </p:txBody>
      </p:sp>
      <p:pic>
        <p:nvPicPr>
          <p:cNvPr id="33797" name="Picture 9" descr="Moving-Goalposts-e130087339343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324350"/>
            <a:ext cx="29527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62EFA03A394D4F9F65C83EBB35EA01" ma:contentTypeVersion="1" ma:contentTypeDescription="Create a new document." ma:contentTypeScope="" ma:versionID="fb5476fefc0fd11ac1417516f2c3755b">
  <xsd:schema xmlns:xsd="http://www.w3.org/2001/XMLSchema" xmlns:xs="http://www.w3.org/2001/XMLSchema" xmlns:p="http://schemas.microsoft.com/office/2006/metadata/properties" xmlns:ns2="9e43debb-4ed4-4116-9a10-5e6c97136583" targetNamespace="http://schemas.microsoft.com/office/2006/metadata/properties" ma:root="true" ma:fieldsID="ddd3c6106580fe4502cf4dfd1f247325" ns2:_="">
    <xsd:import namespace="9e43debb-4ed4-4116-9a10-5e6c97136583"/>
    <xsd:element name="properties">
      <xsd:complexType>
        <xsd:sequence>
          <xsd:element name="documentManagement">
            <xsd:complexType>
              <xsd:all>
                <xsd:element ref="ns2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3debb-4ed4-4116-9a10-5e6c97136583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format="Dropdown" ma:internalName="Category">
      <xsd:simpleType>
        <xsd:restriction base="dms:Choice">
          <xsd:enumeration value="Advance Care Planning"/>
          <xsd:enumeration value="Bereavement"/>
          <xsd:enumeration value="Care Homes"/>
          <xsd:enumeration value="Carers"/>
          <xsd:enumeration value="Communication"/>
          <xsd:enumeration value="Dementia"/>
          <xsd:enumeration value="DNA-CPR"/>
          <xsd:enumeration value="EpaCCS"/>
          <xsd:enumeration value="Finance"/>
          <xsd:enumeration value="Integrated Care Pathway"/>
          <xsd:enumeration value="Mid Cheshire"/>
          <xsd:enumeration value="News"/>
          <xsd:enumeration value="Partnership"/>
          <xsd:enumeration value="Patient Information"/>
          <xsd:enumeration value="Rapid Discharge"/>
          <xsd:enumeration value="Symptoms"/>
          <xsd:enumeration value="Team Information"/>
          <xsd:enumeration value="Training &amp; Educatio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9e43debb-4ed4-4116-9a10-5e6c97136583">Advance Care Planning</Category>
  </documentManagement>
</p:properties>
</file>

<file path=customXml/itemProps1.xml><?xml version="1.0" encoding="utf-8"?>
<ds:datastoreItem xmlns:ds="http://schemas.openxmlformats.org/officeDocument/2006/customXml" ds:itemID="{F0F4B784-1320-4C69-A9B1-1E191C59DE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3debb-4ed4-4116-9a10-5e6c971365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B46ACF-B73F-407C-A59E-655871B4231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11A2E7-7343-4C51-A68A-5F2E1C4A1ED1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BF5D1229-7358-40AE-9836-02577800453F}">
  <ds:schemaRefs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9e43debb-4ed4-4116-9a10-5e6c9713658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623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Lucida Sans Unicode</vt:lpstr>
      <vt:lpstr>Wingdings 3</vt:lpstr>
      <vt:lpstr>Verdana</vt:lpstr>
      <vt:lpstr>Wingdings 2</vt:lpstr>
      <vt:lpstr>Calibri</vt:lpstr>
      <vt:lpstr>Times New Roman</vt:lpstr>
      <vt:lpstr>Wingdings</vt:lpstr>
      <vt:lpstr>Concourse</vt:lpstr>
      <vt:lpstr>Adobe Acrobat Document</vt:lpstr>
      <vt:lpstr>Preferred Priorities for Care (PPC)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Annamarie</dc:creator>
  <cp:lastModifiedBy>Carl Taylor</cp:lastModifiedBy>
  <cp:revision>30</cp:revision>
  <dcterms:created xsi:type="dcterms:W3CDTF">2011-10-12T09:52:42Z</dcterms:created>
  <dcterms:modified xsi:type="dcterms:W3CDTF">2018-11-28T11:49:50Z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10600.0000000000</vt:lpwstr>
  </property>
  <property fmtid="{D5CDD505-2E9C-101B-9397-08002B2CF9AE}" pid="3" name="MSIP_Label_27363bd3-2478-45c6-9340-22e98568dec5_Enabled">
    <vt:lpwstr>True</vt:lpwstr>
  </property>
  <property fmtid="{D5CDD505-2E9C-101B-9397-08002B2CF9AE}" pid="4" name="MSIP_Label_27363bd3-2478-45c6-9340-22e98568dec5_SiteId">
    <vt:lpwstr>22a817db-f950-47e3-b3d3-0395a2011240</vt:lpwstr>
  </property>
  <property fmtid="{D5CDD505-2E9C-101B-9397-08002B2CF9AE}" pid="5" name="MSIP_Label_27363bd3-2478-45c6-9340-22e98568dec5_Owner">
    <vt:lpwstr>Carl.Taylor@eolp.org.uk</vt:lpwstr>
  </property>
  <property fmtid="{D5CDD505-2E9C-101B-9397-08002B2CF9AE}" pid="6" name="MSIP_Label_27363bd3-2478-45c6-9340-22e98568dec5_SetDate">
    <vt:lpwstr>2018-11-28T11:49:45.2622472Z</vt:lpwstr>
  </property>
  <property fmtid="{D5CDD505-2E9C-101B-9397-08002B2CF9AE}" pid="7" name="MSIP_Label_27363bd3-2478-45c6-9340-22e98568dec5_Name">
    <vt:lpwstr>General</vt:lpwstr>
  </property>
  <property fmtid="{D5CDD505-2E9C-101B-9397-08002B2CF9AE}" pid="8" name="MSIP_Label_27363bd3-2478-45c6-9340-22e98568dec5_Application">
    <vt:lpwstr>Microsoft Azure Information Protection</vt:lpwstr>
  </property>
  <property fmtid="{D5CDD505-2E9C-101B-9397-08002B2CF9AE}" pid="9" name="MSIP_Label_27363bd3-2478-45c6-9340-22e98568dec5_Extended_MSFT_Method">
    <vt:lpwstr>Automatic</vt:lpwstr>
  </property>
  <property fmtid="{D5CDD505-2E9C-101B-9397-08002B2CF9AE}" pid="10" name="Sensitivity">
    <vt:lpwstr>General</vt:lpwstr>
  </property>
</Properties>
</file>